
<file path=[Content_Types].xml><?xml version="1.0" encoding="utf-8"?>
<Types xmlns="http://schemas.openxmlformats.org/package/2006/content-types">
  <!--cleaned_by_fortinet--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59" r:id="rId4"/>
    <p:sldId id="258" r:id="rId5"/>
    <p:sldId id="257" r:id="rId6"/>
    <p:sldId id="264" r:id="rId7"/>
    <p:sldId id="266" r:id="rId8"/>
    <p:sldId id="269" r:id="rId9"/>
    <p:sldId id="267" r:id="rId10"/>
    <p:sldId id="268" r:id="rId11"/>
    <p:sldId id="270" r:id="rId12"/>
    <p:sldId id="262" r:id="rId13"/>
  </p:sldIdLst>
  <p:sldSz cx="18288000" cy="10287000"/>
  <p:notesSz cx="6858000" cy="9144000"/>
  <p:embeddedFontLst>
    <p:embeddedFont>
      <p:font typeface="Nunito Bold" panose="020B0604020202020204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4622" autoAdjust="0"/>
  </p:normalViewPr>
  <p:slideViewPr>
    <p:cSldViewPr>
      <p:cViewPr varScale="1">
        <p:scale>
          <a:sx n="80" d="100"/>
          <a:sy n="80" d="100"/>
        </p:scale>
        <p:origin x="61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rectora de CEPES - Carmen Comos" userId="8227affd-e7f7-4a4f-9c7b-6c62cbcbaa78" providerId="ADAL" clId="{BC201049-3AE7-4B52-BB54-2042DD4D7C3A}"/>
    <pc:docChg chg="undo custSel modSld">
      <pc:chgData name="Directora de CEPES - Carmen Comos" userId="8227affd-e7f7-4a4f-9c7b-6c62cbcbaa78" providerId="ADAL" clId="{BC201049-3AE7-4B52-BB54-2042DD4D7C3A}" dt="2024-07-02T14:45:26.386" v="19" actId="14100"/>
      <pc:docMkLst>
        <pc:docMk/>
      </pc:docMkLst>
      <pc:sldChg chg="modSp mod">
        <pc:chgData name="Directora de CEPES - Carmen Comos" userId="8227affd-e7f7-4a4f-9c7b-6c62cbcbaa78" providerId="ADAL" clId="{BC201049-3AE7-4B52-BB54-2042DD4D7C3A}" dt="2024-07-02T14:41:45.573" v="10" actId="1076"/>
        <pc:sldMkLst>
          <pc:docMk/>
          <pc:sldMk cId="0" sldId="257"/>
        </pc:sldMkLst>
        <pc:picChg chg="mod">
          <ac:chgData name="Directora de CEPES - Carmen Comos" userId="8227affd-e7f7-4a4f-9c7b-6c62cbcbaa78" providerId="ADAL" clId="{BC201049-3AE7-4B52-BB54-2042DD4D7C3A}" dt="2024-07-02T14:41:45.573" v="10" actId="1076"/>
          <ac:picMkLst>
            <pc:docMk/>
            <pc:sldMk cId="0" sldId="257"/>
            <ac:picMk id="15" creationId="{2D9239D5-3826-E6D1-2A8C-0A5A5C5614D7}"/>
          </ac:picMkLst>
        </pc:picChg>
      </pc:sldChg>
      <pc:sldChg chg="modSp mod">
        <pc:chgData name="Directora de CEPES - Carmen Comos" userId="8227affd-e7f7-4a4f-9c7b-6c62cbcbaa78" providerId="ADAL" clId="{BC201049-3AE7-4B52-BB54-2042DD4D7C3A}" dt="2024-07-02T14:41:16.524" v="6" actId="113"/>
        <pc:sldMkLst>
          <pc:docMk/>
          <pc:sldMk cId="2474775709" sldId="260"/>
        </pc:sldMkLst>
        <pc:spChg chg="mod">
          <ac:chgData name="Directora de CEPES - Carmen Comos" userId="8227affd-e7f7-4a4f-9c7b-6c62cbcbaa78" providerId="ADAL" clId="{BC201049-3AE7-4B52-BB54-2042DD4D7C3A}" dt="2024-07-02T14:41:16.524" v="6" actId="113"/>
          <ac:spMkLst>
            <pc:docMk/>
            <pc:sldMk cId="2474775709" sldId="260"/>
            <ac:spMk id="10" creationId="{D10A0AE4-A7C5-2CEB-FF26-24E7EF69DF9B}"/>
          </ac:spMkLst>
        </pc:spChg>
      </pc:sldChg>
      <pc:sldChg chg="addSp delSp modSp mod">
        <pc:chgData name="Directora de CEPES - Carmen Comos" userId="8227affd-e7f7-4a4f-9c7b-6c62cbcbaa78" providerId="ADAL" clId="{BC201049-3AE7-4B52-BB54-2042DD4D7C3A}" dt="2024-07-02T14:45:26.386" v="19" actId="14100"/>
        <pc:sldMkLst>
          <pc:docMk/>
          <pc:sldMk cId="2228491977" sldId="262"/>
        </pc:sldMkLst>
        <pc:spChg chg="del mod">
          <ac:chgData name="Directora de CEPES - Carmen Comos" userId="8227affd-e7f7-4a4f-9c7b-6c62cbcbaa78" providerId="ADAL" clId="{BC201049-3AE7-4B52-BB54-2042DD4D7C3A}" dt="2024-07-02T14:45:12.152" v="15" actId="478"/>
          <ac:spMkLst>
            <pc:docMk/>
            <pc:sldMk cId="2228491977" sldId="262"/>
            <ac:spMk id="6" creationId="{1BAEEC27-B52E-D91A-A41C-1146AEC207A2}"/>
          </ac:spMkLst>
        </pc:spChg>
        <pc:spChg chg="add mod">
          <ac:chgData name="Directora de CEPES - Carmen Comos" userId="8227affd-e7f7-4a4f-9c7b-6c62cbcbaa78" providerId="ADAL" clId="{BC201049-3AE7-4B52-BB54-2042DD4D7C3A}" dt="2024-07-02T14:45:26.386" v="19" actId="14100"/>
          <ac:spMkLst>
            <pc:docMk/>
            <pc:sldMk cId="2228491977" sldId="262"/>
            <ac:spMk id="8" creationId="{2B19985A-B80F-F315-048E-B3F8230B1E51}"/>
          </ac:spMkLst>
        </pc:spChg>
      </pc:sldChg>
      <pc:sldChg chg="modSp mod">
        <pc:chgData name="Directora de CEPES - Carmen Comos" userId="8227affd-e7f7-4a4f-9c7b-6c62cbcbaa78" providerId="ADAL" clId="{BC201049-3AE7-4B52-BB54-2042DD4D7C3A}" dt="2024-07-02T14:42:01.016" v="12" actId="20577"/>
        <pc:sldMkLst>
          <pc:docMk/>
          <pc:sldMk cId="3712245907" sldId="267"/>
        </pc:sldMkLst>
        <pc:spChg chg="mod">
          <ac:chgData name="Directora de CEPES - Carmen Comos" userId="8227affd-e7f7-4a4f-9c7b-6c62cbcbaa78" providerId="ADAL" clId="{BC201049-3AE7-4B52-BB54-2042DD4D7C3A}" dt="2024-07-02T14:42:01.016" v="12" actId="20577"/>
          <ac:spMkLst>
            <pc:docMk/>
            <pc:sldMk cId="3712245907" sldId="267"/>
            <ac:spMk id="7" creationId="{5326C02D-E43E-8413-C8C9-6E8C7D63C18C}"/>
          </ac:spMkLst>
        </pc:spChg>
      </pc:sldChg>
      <pc:sldChg chg="modSp mod">
        <pc:chgData name="Directora de CEPES - Carmen Comos" userId="8227affd-e7f7-4a4f-9c7b-6c62cbcbaa78" providerId="ADAL" clId="{BC201049-3AE7-4B52-BB54-2042DD4D7C3A}" dt="2024-07-02T14:41:56.994" v="11" actId="20577"/>
        <pc:sldMkLst>
          <pc:docMk/>
          <pc:sldMk cId="1535568951" sldId="269"/>
        </pc:sldMkLst>
        <pc:spChg chg="mod">
          <ac:chgData name="Directora de CEPES - Carmen Comos" userId="8227affd-e7f7-4a4f-9c7b-6c62cbcbaa78" providerId="ADAL" clId="{BC201049-3AE7-4B52-BB54-2042DD4D7C3A}" dt="2024-07-02T14:41:56.994" v="11" actId="20577"/>
          <ac:spMkLst>
            <pc:docMk/>
            <pc:sldMk cId="1535568951" sldId="269"/>
            <ac:spMk id="7" creationId="{5326C02D-E43E-8413-C8C9-6E8C7D63C18C}"/>
          </ac:spMkLst>
        </pc:spChg>
      </pc:sldChg>
    </pc:docChg>
  </pc:docChgLst>
  <pc:docChgLst>
    <pc:chgData name="Jose Luis  Henarejos" userId="4210934b-4cd8-4078-ac0d-f4c25b2d0da4" providerId="ADAL" clId="{F9BFFC53-C867-4255-A5F7-22F0A8B3477E}"/>
    <pc:docChg chg="undo redo custSel modSld">
      <pc:chgData name="Jose Luis  Henarejos" userId="4210934b-4cd8-4078-ac0d-f4c25b2d0da4" providerId="ADAL" clId="{F9BFFC53-C867-4255-A5F7-22F0A8B3477E}" dt="2024-07-02T15:31:08.153" v="15" actId="20577"/>
      <pc:docMkLst>
        <pc:docMk/>
      </pc:docMkLst>
      <pc:sldChg chg="modSp mod">
        <pc:chgData name="Jose Luis  Henarejos" userId="4210934b-4cd8-4078-ac0d-f4c25b2d0da4" providerId="ADAL" clId="{F9BFFC53-C867-4255-A5F7-22F0A8B3477E}" dt="2024-07-02T15:29:52.933" v="5" actId="1076"/>
        <pc:sldMkLst>
          <pc:docMk/>
          <pc:sldMk cId="2261118060" sldId="259"/>
        </pc:sldMkLst>
        <pc:picChg chg="mod">
          <ac:chgData name="Jose Luis  Henarejos" userId="4210934b-4cd8-4078-ac0d-f4c25b2d0da4" providerId="ADAL" clId="{F9BFFC53-C867-4255-A5F7-22F0A8B3477E}" dt="2024-07-02T15:29:52.933" v="5" actId="1076"/>
          <ac:picMkLst>
            <pc:docMk/>
            <pc:sldMk cId="2261118060" sldId="259"/>
            <ac:picMk id="4" creationId="{0D58083A-14A4-55DA-FE46-5DDC5B43D7E2}"/>
          </ac:picMkLst>
        </pc:picChg>
      </pc:sldChg>
      <pc:sldChg chg="modSp mod">
        <pc:chgData name="Jose Luis  Henarejos" userId="4210934b-4cd8-4078-ac0d-f4c25b2d0da4" providerId="ADAL" clId="{F9BFFC53-C867-4255-A5F7-22F0A8B3477E}" dt="2024-07-02T15:29:42.883" v="4" actId="20577"/>
        <pc:sldMkLst>
          <pc:docMk/>
          <pc:sldMk cId="2474775709" sldId="260"/>
        </pc:sldMkLst>
        <pc:spChg chg="mod">
          <ac:chgData name="Jose Luis  Henarejos" userId="4210934b-4cd8-4078-ac0d-f4c25b2d0da4" providerId="ADAL" clId="{F9BFFC53-C867-4255-A5F7-22F0A8B3477E}" dt="2024-07-02T15:29:42.883" v="4" actId="20577"/>
          <ac:spMkLst>
            <pc:docMk/>
            <pc:sldMk cId="2474775709" sldId="260"/>
            <ac:spMk id="10" creationId="{D10A0AE4-A7C5-2CEB-FF26-24E7EF69DF9B}"/>
          </ac:spMkLst>
        </pc:spChg>
      </pc:sldChg>
      <pc:sldChg chg="modSp mod">
        <pc:chgData name="Jose Luis  Henarejos" userId="4210934b-4cd8-4078-ac0d-f4c25b2d0da4" providerId="ADAL" clId="{F9BFFC53-C867-4255-A5F7-22F0A8B3477E}" dt="2024-07-02T15:30:51.666" v="13" actId="20577"/>
        <pc:sldMkLst>
          <pc:docMk/>
          <pc:sldMk cId="3712245907" sldId="267"/>
        </pc:sldMkLst>
        <pc:spChg chg="mod">
          <ac:chgData name="Jose Luis  Henarejos" userId="4210934b-4cd8-4078-ac0d-f4c25b2d0da4" providerId="ADAL" clId="{F9BFFC53-C867-4255-A5F7-22F0A8B3477E}" dt="2024-07-02T15:30:51.666" v="13" actId="20577"/>
          <ac:spMkLst>
            <pc:docMk/>
            <pc:sldMk cId="3712245907" sldId="267"/>
            <ac:spMk id="10" creationId="{138F9BB4-92E4-DE1A-ED70-18CB87FF4B7C}"/>
          </ac:spMkLst>
        </pc:spChg>
        <pc:spChg chg="mod">
          <ac:chgData name="Jose Luis  Henarejos" userId="4210934b-4cd8-4078-ac0d-f4c25b2d0da4" providerId="ADAL" clId="{F9BFFC53-C867-4255-A5F7-22F0A8B3477E}" dt="2024-07-02T15:30:49.222" v="12" actId="20577"/>
          <ac:spMkLst>
            <pc:docMk/>
            <pc:sldMk cId="3712245907" sldId="267"/>
            <ac:spMk id="12" creationId="{77A27057-BD9A-B7F3-DD32-BA3ACCF748D4}"/>
          </ac:spMkLst>
        </pc:spChg>
      </pc:sldChg>
      <pc:sldChg chg="modSp mod">
        <pc:chgData name="Jose Luis  Henarejos" userId="4210934b-4cd8-4078-ac0d-f4c25b2d0da4" providerId="ADAL" clId="{F9BFFC53-C867-4255-A5F7-22F0A8B3477E}" dt="2024-07-02T15:31:08.153" v="15" actId="20577"/>
        <pc:sldMkLst>
          <pc:docMk/>
          <pc:sldMk cId="2133112500" sldId="268"/>
        </pc:sldMkLst>
        <pc:spChg chg="mod">
          <ac:chgData name="Jose Luis  Henarejos" userId="4210934b-4cd8-4078-ac0d-f4c25b2d0da4" providerId="ADAL" clId="{F9BFFC53-C867-4255-A5F7-22F0A8B3477E}" dt="2024-07-02T15:31:06.614" v="14" actId="20577"/>
          <ac:spMkLst>
            <pc:docMk/>
            <pc:sldMk cId="2133112500" sldId="268"/>
            <ac:spMk id="11" creationId="{A3275489-1A9F-DCC6-96E5-412710C5B915}"/>
          </ac:spMkLst>
        </pc:spChg>
        <pc:spChg chg="mod">
          <ac:chgData name="Jose Luis  Henarejos" userId="4210934b-4cd8-4078-ac0d-f4c25b2d0da4" providerId="ADAL" clId="{F9BFFC53-C867-4255-A5F7-22F0A8B3477E}" dt="2024-07-02T15:31:08.153" v="15" actId="20577"/>
          <ac:spMkLst>
            <pc:docMk/>
            <pc:sldMk cId="2133112500" sldId="268"/>
            <ac:spMk id="13" creationId="{333283C4-DAE5-D2A6-C330-EFD5E0E40D94}"/>
          </ac:spMkLst>
        </pc:spChg>
      </pc:sldChg>
      <pc:sldChg chg="modSp mod">
        <pc:chgData name="Jose Luis  Henarejos" userId="4210934b-4cd8-4078-ac0d-f4c25b2d0da4" providerId="ADAL" clId="{F9BFFC53-C867-4255-A5F7-22F0A8B3477E}" dt="2024-07-02T15:30:38.081" v="11" actId="20577"/>
        <pc:sldMkLst>
          <pc:docMk/>
          <pc:sldMk cId="1535568951" sldId="269"/>
        </pc:sldMkLst>
        <pc:spChg chg="mod">
          <ac:chgData name="Jose Luis  Henarejos" userId="4210934b-4cd8-4078-ac0d-f4c25b2d0da4" providerId="ADAL" clId="{F9BFFC53-C867-4255-A5F7-22F0A8B3477E}" dt="2024-07-02T15:30:34.330" v="9" actId="20577"/>
          <ac:spMkLst>
            <pc:docMk/>
            <pc:sldMk cId="1535568951" sldId="269"/>
            <ac:spMk id="8" creationId="{4FD269DB-E999-0EF1-E2F2-8A59D5E254A4}"/>
          </ac:spMkLst>
        </pc:spChg>
        <pc:spChg chg="mod">
          <ac:chgData name="Jose Luis  Henarejos" userId="4210934b-4cd8-4078-ac0d-f4c25b2d0da4" providerId="ADAL" clId="{F9BFFC53-C867-4255-A5F7-22F0A8B3477E}" dt="2024-07-02T15:30:36.415" v="10" actId="20577"/>
          <ac:spMkLst>
            <pc:docMk/>
            <pc:sldMk cId="1535568951" sldId="269"/>
            <ac:spMk id="9" creationId="{2648EC4C-DEE2-9216-3FE5-AA40A02D1283}"/>
          </ac:spMkLst>
        </pc:spChg>
        <pc:spChg chg="mod">
          <ac:chgData name="Jose Luis  Henarejos" userId="4210934b-4cd8-4078-ac0d-f4c25b2d0da4" providerId="ADAL" clId="{F9BFFC53-C867-4255-A5F7-22F0A8B3477E}" dt="2024-07-02T15:30:38.081" v="11" actId="20577"/>
          <ac:spMkLst>
            <pc:docMk/>
            <pc:sldMk cId="1535568951" sldId="269"/>
            <ac:spMk id="10" creationId="{892D5722-2813-94F1-9CED-719558D7446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02.07.2024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7072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30829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66170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28953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91843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2584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00728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463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F6A11AF-838F-4BD0-B981-D39C8802CB7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9355968"/>
            <a:ext cx="18135599" cy="9310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
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
	<Relationship Id="rId3" Type="http://schemas.openxmlformats.org/officeDocument/2006/relationships/image" Target="../media/image4.jpeg"/>
	<Relationship Id="rId2" Type="http://schemas.openxmlformats.org/officeDocument/2006/relationships/notesSlide" Target="../notesSlides/notesSlide8.xml"/>
	<Relationship Id="rId1" Type="http://schemas.openxmlformats.org/officeDocument/2006/relationships/slideLayout" Target="../slideLayouts/slideLayout7.xml"/>
	<Relationship Id="rId4" Type="http://schemas.openxmlformats.org/officeDocument/2006/relationships/hyperlink" Target="http://?" TargetMode="External"/>
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E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139944"/>
            <a:ext cx="18288000" cy="1147056"/>
            <a:chOff x="0" y="0"/>
            <a:chExt cx="24384000" cy="15294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529461"/>
            </a:xfrm>
            <a:custGeom>
              <a:avLst/>
              <a:gdLst/>
              <a:ahLst/>
              <a:cxnLst/>
              <a:rect l="l" t="t" r="r" b="b"/>
              <a:pathLst>
                <a:path w="24384000" h="1529461">
                  <a:moveTo>
                    <a:pt x="0" y="0"/>
                  </a:moveTo>
                  <a:lnTo>
                    <a:pt x="24384000" y="0"/>
                  </a:lnTo>
                  <a:lnTo>
                    <a:pt x="24384000" y="1529461"/>
                  </a:lnTo>
                  <a:lnTo>
                    <a:pt x="0" y="15294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" name="Freeform 4" descr="cadeneta válida ppt.png"/>
          <p:cNvSpPr/>
          <p:nvPr/>
        </p:nvSpPr>
        <p:spPr>
          <a:xfrm>
            <a:off x="-15386958" y="8599932"/>
            <a:ext cx="49061916" cy="432000"/>
          </a:xfrm>
          <a:custGeom>
            <a:avLst/>
            <a:gdLst/>
            <a:ahLst/>
            <a:cxnLst/>
            <a:rect l="l" t="t" r="r" b="b"/>
            <a:pathLst>
              <a:path w="49061916" h="432000">
                <a:moveTo>
                  <a:pt x="0" y="0"/>
                </a:moveTo>
                <a:lnTo>
                  <a:pt x="49061916" y="0"/>
                </a:lnTo>
                <a:lnTo>
                  <a:pt x="4906191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1740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4661502" y="931032"/>
            <a:ext cx="8964996" cy="3227398"/>
          </a:xfrm>
          <a:custGeom>
            <a:avLst/>
            <a:gdLst/>
            <a:ahLst/>
            <a:cxnLst/>
            <a:rect l="l" t="t" r="r" b="b"/>
            <a:pathLst>
              <a:path w="8964996" h="3227398">
                <a:moveTo>
                  <a:pt x="0" y="0"/>
                </a:moveTo>
                <a:lnTo>
                  <a:pt x="8964996" y="0"/>
                </a:lnTo>
                <a:lnTo>
                  <a:pt x="8964996" y="3227398"/>
                </a:lnTo>
                <a:lnTo>
                  <a:pt x="0" y="32273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1324630" y="4705433"/>
            <a:ext cx="15638741" cy="3345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49"/>
              </a:lnSpc>
              <a:spcBef>
                <a:spcPct val="0"/>
              </a:spcBef>
            </a:pPr>
            <a:r>
              <a:rPr lang="en-US" sz="4499" dirty="0">
                <a:solidFill>
                  <a:srgbClr val="FFF6E5"/>
                </a:solidFill>
                <a:latin typeface="Nunito Bold"/>
              </a:rPr>
              <a:t>Emprendimiento </a:t>
            </a:r>
            <a:r>
              <a:rPr lang="en-US" sz="4499" dirty="0" err="1">
                <a:solidFill>
                  <a:srgbClr val="FFF6E5"/>
                </a:solidFill>
                <a:latin typeface="Nunito Bold"/>
              </a:rPr>
              <a:t>en</a:t>
            </a:r>
            <a:r>
              <a:rPr lang="en-US" sz="4499" dirty="0">
                <a:solidFill>
                  <a:srgbClr val="FFF6E5"/>
                </a:solidFill>
                <a:latin typeface="Nunito Bold"/>
              </a:rPr>
              <a:t> la Economía Social: ¿</a:t>
            </a:r>
            <a:r>
              <a:rPr lang="en-US" sz="4499" dirty="0" err="1">
                <a:solidFill>
                  <a:srgbClr val="FFF6E5"/>
                </a:solidFill>
                <a:latin typeface="Nunito Bold"/>
              </a:rPr>
              <a:t>Qué</a:t>
            </a:r>
            <a:r>
              <a:rPr lang="en-US" sz="4499" dirty="0">
                <a:solidFill>
                  <a:srgbClr val="FFF6E5"/>
                </a:solidFill>
                <a:latin typeface="Nunito Bold"/>
              </a:rPr>
              <a:t> es la Economía Social?</a:t>
            </a:r>
          </a:p>
          <a:p>
            <a:pPr algn="ctr">
              <a:lnSpc>
                <a:spcPts val="6749"/>
              </a:lnSpc>
              <a:spcBef>
                <a:spcPct val="0"/>
              </a:spcBef>
            </a:pPr>
            <a:endParaRPr lang="en-US" sz="4499" dirty="0">
              <a:solidFill>
                <a:srgbClr val="FFF6E5"/>
              </a:solidFill>
              <a:latin typeface="Nunito Bold"/>
            </a:endParaRPr>
          </a:p>
          <a:p>
            <a:pPr algn="ctr">
              <a:lnSpc>
                <a:spcPts val="6300"/>
              </a:lnSpc>
              <a:spcBef>
                <a:spcPct val="0"/>
              </a:spcBef>
            </a:pPr>
            <a:endParaRPr lang="en-US" sz="4200" dirty="0">
              <a:solidFill>
                <a:srgbClr val="FFF6E5"/>
              </a:solidFill>
              <a:latin typeface="Nunito Bold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A11354-A0D2-4360-9E1E-73F1240C68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355968"/>
            <a:ext cx="18135599" cy="931032"/>
          </a:xfrm>
          <a:prstGeom prst="rect">
            <a:avLst/>
          </a:prstGeom>
        </p:spPr>
      </p:pic>
      <p:pic>
        <p:nvPicPr>
          <p:cNvPr id="6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35C4385-6073-2642-818E-486682B78B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714889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name="___" id="4"/>
          <p:cNvSpPr txBox="1"/>
          <p:nvPr/>
        </p:nvSpPr>
        <p:spPr>
          <a:xfrm>
            <a:off y="685800" x="609600"/>
            <a:ext cy="2662267" cx="8001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rtlCol="0" wrap="square">
            <a:spAutoFit/>
          </a:bodyPr>
          <a:lstStyle/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This file has been cleaned of potential threats. </a:t>
            </a:r>
          </a:p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If you confirm that the file is coming from a trusted source, you can send the following SHA-256 hash value to your admin for the original file.</a:t>
            </a:r>
          </a:p>
          <a:p>
            <a:endParaRPr lang="en-US" smtClean="0" dirty="0" b="1">
              <a:solidFill>
                <a:srgbClr val="FF0000"/>
              </a:solidFill>
            </a:endParaRPr>
          </a:p>
          <a:p>
            <a:r>
              <a:rPr lang="en-US" smtClean="0" dirty="0"/>
              <a:t>4aff6ab69e199831c819dc44a1061a3b95884cc68d651405637ddcd7503398be</a:t>
            </a:r>
            <a:endParaRPr lang="en-US" smtClean="0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A0E2FE2-5FCF-0B8C-43E0-192B83A8406C}"/>
              </a:ext>
            </a:extLst>
          </p:cNvPr>
          <p:cNvGrpSpPr/>
          <p:nvPr/>
        </p:nvGrpSpPr>
        <p:grpSpPr>
          <a:xfrm>
            <a:off x="0" y="1"/>
            <a:ext cx="18288000" cy="1479902"/>
            <a:chOff x="0" y="1"/>
            <a:chExt cx="24384000" cy="1973203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6B9D6A-B46F-53BF-3D9E-C5D3AA406756}"/>
                </a:ext>
              </a:extLst>
            </p:cNvPr>
            <p:cNvSpPr/>
            <p:nvPr/>
          </p:nvSpPr>
          <p:spPr>
            <a:xfrm>
              <a:off x="0" y="1"/>
              <a:ext cx="24384000" cy="1973203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6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138F5E3-4BC5-FB2D-E546-05331744F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0" y="146847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5326C02D-E43E-8413-C8C9-6E8C7D63C18C}"/>
              </a:ext>
            </a:extLst>
          </p:cNvPr>
          <p:cNvSpPr txBox="1"/>
          <p:nvPr/>
        </p:nvSpPr>
        <p:spPr>
          <a:xfrm>
            <a:off x="1447800" y="89572"/>
            <a:ext cx="13622889" cy="12824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200" spc="39" dirty="0">
                <a:solidFill>
                  <a:srgbClr val="FFFFFF"/>
                </a:solidFill>
                <a:latin typeface="Nunito Bold"/>
              </a:rPr>
              <a:t>¿CÓMO LA ECONOMÍA SOCIAL DA RESPUESTA A LOS RETOS DE LA SOCIEDAD</a:t>
            </a: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? 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72707B60-305A-113F-007A-C5C824929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96" y="1707017"/>
            <a:ext cx="17619553" cy="19818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LA EMERGENCIA CLIMÁTICA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que lleva obligatoriamente a trabajar en un proceso de transición energética que debe darse bajo parámetros de justicia y equidad. La Economía Social representa el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10,10%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del sector, posicionándose en nuevos modelos de producción a través de las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comunidades energéticas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en formato cooperativo y en la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producción de renovables a través de formas de Economía Social. 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BA2D686-F572-82B8-1321-EBC963941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26" y="3846464"/>
            <a:ext cx="17619553" cy="15208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AL ACCESO A LA EDUCACIÓN, TANTO EN GRANDES CIUDADES COMO EN ZONAS RURALES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a través de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560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colegios, centros de secundaria y universidades gestionados bajo fórmulas de Economía Social y que abarcan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300.000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alumnos en España.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3275489-1A9F-DCC6-96E5-412710C5B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310" y="5582980"/>
            <a:ext cx="17637138" cy="10598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HACER EFECTIVA UNA “ECONOMÍA CIRCULAR”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con soluciones innovadoras en toda la cadena de valor para la reutilización de todo tipo de productos.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96361F36-7B1E-6DE0-5CC1-5A56441D5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26" y="6858472"/>
            <a:ext cx="17549214" cy="10598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UNA BANCA RESPONSABLE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comprometida con las necesidades de las personas y de los territorios a través de los bancos cooperativos y la banca ética.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333283C4-DAE5-D2A6-C330-EFD5E0E40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310" y="7995465"/>
            <a:ext cx="1751404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UNA SANIDAD DE CALIDAD Y PARA TODOS, A TRAVÉS DEL COOPERATIVISMO SANITARIO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que genera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35.000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empleos y factura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1.500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mil </a:t>
            </a:r>
            <a:r>
              <a:rPr lang="es-ES" sz="2800">
                <a:solidFill>
                  <a:schemeClr val="tx1"/>
                </a:solidFill>
                <a:latin typeface="Calibri" pitchFamily="34" charset="0"/>
              </a:rPr>
              <a:t>de euros.</a:t>
            </a:r>
            <a:endParaRPr lang="es-ES" sz="28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12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5972E11-C150-909A-A08A-56CD32808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456" y="1765600"/>
            <a:ext cx="15559743" cy="7024250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363BD5FE-6205-3268-BCAC-6572C80C1874}"/>
              </a:ext>
            </a:extLst>
          </p:cNvPr>
          <p:cNvSpPr/>
          <p:nvPr/>
        </p:nvSpPr>
        <p:spPr>
          <a:xfrm>
            <a:off x="0" y="0"/>
            <a:ext cx="18288000" cy="1409700"/>
          </a:xfrm>
          <a:custGeom>
            <a:avLst/>
            <a:gdLst/>
            <a:ahLst/>
            <a:cxnLst/>
            <a:rect l="l" t="t" r="r" b="b"/>
            <a:pathLst>
              <a:path w="24384000" h="1814449">
                <a:moveTo>
                  <a:pt x="0" y="0"/>
                </a:moveTo>
                <a:lnTo>
                  <a:pt x="24384000" y="0"/>
                </a:lnTo>
                <a:lnTo>
                  <a:pt x="24384000" y="1814449"/>
                </a:lnTo>
                <a:lnTo>
                  <a:pt x="0" y="1814449"/>
                </a:lnTo>
                <a:close/>
              </a:path>
            </a:pathLst>
          </a:custGeom>
          <a:solidFill>
            <a:srgbClr val="002E54"/>
          </a:solidFill>
        </p:spPr>
        <p:txBody>
          <a:bodyPr/>
          <a:lstStyle/>
          <a:p>
            <a:pPr algn="ctr">
              <a:lnSpc>
                <a:spcPts val="5040"/>
              </a:lnSpc>
            </a:pPr>
            <a:r>
              <a:rPr lang="en-US" sz="3200" spc="39" dirty="0">
                <a:solidFill>
                  <a:srgbClr val="FFFFFF"/>
                </a:solidFill>
                <a:latin typeface="Nunito Bold"/>
              </a:rPr>
              <a:t>INFORMACIÓN PARA EMPRENDER EN ECONOMÍA SOCIAL </a:t>
            </a:r>
          </a:p>
        </p:txBody>
      </p:sp>
      <p:pic>
        <p:nvPicPr>
          <p:cNvPr id="5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C21D7BB2-C643-C04C-3DEC-ABF7AD5B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0" y="146847"/>
            <a:ext cx="2051050" cy="926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43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VÍDEO CORPORATIVO CEPES </a:t>
            </a:r>
          </a:p>
        </p:txBody>
      </p:sp>
      <p:pic>
        <p:nvPicPr>
          <p:cNvPr id="4" name="0 Imagen" descr="Logotipo, nombre de la empresa&amp;#xA;&amp;#xA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B19985A-B80F-F315-048E-B3F8230B1E51}"/>
              </a:ext>
            </a:extLst>
          </p:cNvPr>
          <p:cNvSpPr txBox="1"/>
          <p:nvPr/>
        </p:nvSpPr>
        <p:spPr>
          <a:xfrm>
            <a:off x="3886200" y="3771900"/>
            <a:ext cx="11049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5400" dirty="0">
							</a:rPr>
              <a:t>Vídeo corporativo CEPES (youtube.com)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2228491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2819400" y="412329"/>
            <a:ext cx="11049000" cy="6149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spc="39" dirty="0">
                <a:solidFill>
                  <a:srgbClr val="FFFFFF"/>
                </a:solidFill>
                <a:latin typeface="Nunito Bold"/>
              </a:rPr>
              <a:t>ESTRUCTURA DE LA PRESENTACIÓN</a:t>
            </a:r>
          </a:p>
        </p:txBody>
      </p: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10A0AE4-A7C5-2CEB-FF26-24E7EF69DF9B}"/>
              </a:ext>
            </a:extLst>
          </p:cNvPr>
          <p:cNvSpPr/>
          <p:nvPr/>
        </p:nvSpPr>
        <p:spPr>
          <a:xfrm>
            <a:off x="1562100" y="2781300"/>
            <a:ext cx="15163800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marL="514350" indent="-514350" algn="just">
              <a:buAutoNum type="arabicPeriod"/>
            </a:pPr>
            <a:r>
              <a:rPr lang="es-ES" sz="4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Qué es la Economía Social y su peso socio económico</a:t>
            </a:r>
          </a:p>
          <a:p>
            <a:pPr marL="514350" indent="-514350" algn="just">
              <a:buAutoNum type="arabicPeriod"/>
            </a:pPr>
            <a:endParaRPr lang="es-ES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14350" indent="-514350" algn="just">
              <a:buAutoNum type="arabicPeriod"/>
            </a:pPr>
            <a:r>
              <a:rPr lang="es-E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¿Cómo la Economía Social da respuestas a los retos de la sociedad</a:t>
            </a:r>
            <a:r>
              <a:rPr lang="es-ES" sz="48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 </a:t>
            </a:r>
          </a:p>
          <a:p>
            <a:pPr algn="just"/>
            <a:r>
              <a:rPr lang="es-ES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marL="441325" indent="-441325" algn="just"/>
            <a:endParaRPr lang="es-ES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775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PESO SOCIO ECONÓMICO DE LA ECONOMÍA SOCIAL</a:t>
            </a:r>
          </a:p>
        </p:txBody>
      </p: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027" y="217185"/>
            <a:ext cx="2051050" cy="92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D5FE20E-2506-06E6-7CDD-5407C0B21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105" y="1773166"/>
            <a:ext cx="13972474" cy="687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1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793750" y="38575"/>
            <a:ext cx="15590550" cy="1283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¿A QUÉ NOS REFERIMOS CUÁNDO HABLAMOS DE </a:t>
            </a:r>
          </a:p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ECONOMÍA SOCIAL ?</a:t>
            </a:r>
          </a:p>
        </p:txBody>
      </p: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49F701A3-EF33-FFF5-CF39-E59AB458C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2132013"/>
            <a:ext cx="1642745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 altLang="es-ES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n-GB" altLang="es-ES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n-GB" altLang="es-ES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s-ES_tradnl" altLang="es-ES" sz="28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2 CuadroTexto">
            <a:extLst>
              <a:ext uri="{FF2B5EF4-FFF2-40B4-BE49-F238E27FC236}">
                <a16:creationId xmlns:a16="http://schemas.microsoft.com/office/drawing/2014/main" id="{472BDFB8-1CB4-C391-6A04-251F7D3DC529}"/>
              </a:ext>
            </a:extLst>
          </p:cNvPr>
          <p:cNvSpPr txBox="1"/>
          <p:nvPr/>
        </p:nvSpPr>
        <p:spPr>
          <a:xfrm>
            <a:off x="1594339" y="2013195"/>
            <a:ext cx="15620999" cy="5724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es-E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LA ECONOMÍA SOCIAL </a:t>
            </a:r>
            <a:r>
              <a:rPr lang="es-ES" sz="4000" b="0" dirty="0">
                <a:latin typeface="Calibri" pitchFamily="34" charset="0"/>
              </a:rPr>
              <a:t>se configura como un </a:t>
            </a:r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MODELO EMPRESARIAL</a:t>
            </a:r>
            <a:r>
              <a:rPr lang="es-ES" sz="40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ES" sz="4000" b="0" dirty="0">
                <a:latin typeface="Calibri" pitchFamily="34" charset="0"/>
              </a:rPr>
              <a:t>que actúa en el MERCADO en TODOS los </a:t>
            </a:r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SECTORES ECONÓMICOS </a:t>
            </a:r>
            <a:r>
              <a:rPr lang="es-ES" sz="4000" b="0" dirty="0">
                <a:latin typeface="Calibri" pitchFamily="34" charset="0"/>
              </a:rPr>
              <a:t>y con </a:t>
            </a:r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EMPRESAS DE TODOS LOS TAMAÑOS,</a:t>
            </a:r>
            <a:r>
              <a:rPr lang="es-ES" sz="4000" b="1" dirty="0">
                <a:latin typeface="Calibri" pitchFamily="34" charset="0"/>
              </a:rPr>
              <a:t> </a:t>
            </a:r>
            <a:r>
              <a:rPr lang="es-ES" sz="4000" b="0" dirty="0">
                <a:latin typeface="Calibri" pitchFamily="34" charset="0"/>
              </a:rPr>
              <a:t>desde  multinacionales, a pymes y micro pymes, que comparten unas </a:t>
            </a:r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CARACTERÍSTICAS ESPECÍFICAS </a:t>
            </a:r>
            <a:r>
              <a:rPr lang="es-ES" sz="4000" b="0" dirty="0">
                <a:latin typeface="Calibri" pitchFamily="34" charset="0"/>
              </a:rPr>
              <a:t>exigidas muchas de ellas por las leyes que las regulan, y que las distinguen de otros modelos empresariales. </a:t>
            </a:r>
          </a:p>
          <a:p>
            <a:pPr algn="ctr"/>
            <a:endParaRPr lang="es-ES" sz="4000" b="1" dirty="0">
              <a:latin typeface="Calibri" pitchFamily="34" charset="0"/>
            </a:endParaRPr>
          </a:p>
          <a:p>
            <a:pPr algn="ctr"/>
            <a:r>
              <a:rPr lang="es-ES" sz="4000" b="0" dirty="0">
                <a:latin typeface="Calibri" pitchFamily="34" charset="0"/>
              </a:rPr>
              <a:t>Algunas son</a:t>
            </a:r>
            <a:r>
              <a:rPr lang="es-ES" sz="4000" b="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ES" sz="4000" b="1" dirty="0">
                <a:solidFill>
                  <a:srgbClr val="002060"/>
                </a:solidFill>
                <a:latin typeface="Calibri" pitchFamily="34" charset="0"/>
              </a:rPr>
              <a:t>LÍDERES </a:t>
            </a:r>
            <a:r>
              <a:rPr lang="es-ES" sz="4000" b="0" dirty="0">
                <a:latin typeface="Calibri" pitchFamily="34" charset="0"/>
              </a:rPr>
              <a:t>en su sector de actividad</a:t>
            </a:r>
          </a:p>
        </p:txBody>
      </p:sp>
    </p:spTree>
    <p:extLst>
      <p:ext uri="{BB962C8B-B14F-4D97-AF65-F5344CB8AC3E}">
        <p14:creationId xmlns:p14="http://schemas.microsoft.com/office/powerpoint/2010/main" val="294344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447800" y="89572"/>
            <a:ext cx="13622889" cy="1283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CARACTERÍSTICAS DE LAS EMPRESAS DE ECONOMÍA SOCIAL </a:t>
            </a:r>
          </a:p>
        </p:txBody>
      </p: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D9239D5-3826-E6D1-2A8C-0A5A5C5614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800"/>
          <a:stretch/>
        </p:blipFill>
        <p:spPr>
          <a:xfrm>
            <a:off x="762000" y="1629020"/>
            <a:ext cx="16154400" cy="74182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914400" y="90214"/>
            <a:ext cx="15590550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¿QUE MODELOS EMPRESARIALES INTEGRAN LA ECONOMÍA SOCIAL?</a:t>
            </a:r>
          </a:p>
        </p:txBody>
      </p: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68A5D20-4324-6835-6B01-9BFFDF0AB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757" y="2019300"/>
            <a:ext cx="15710295" cy="713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78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62" y="-70338"/>
            <a:ext cx="18288000" cy="13608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4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58083A-14A4-55DA-FE46-5DDC5B43D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268183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BAEEC27-B52E-D91A-A41C-1146AEC207A2}"/>
              </a:ext>
            </a:extLst>
          </p:cNvPr>
          <p:cNvSpPr txBox="1"/>
          <p:nvPr/>
        </p:nvSpPr>
        <p:spPr>
          <a:xfrm>
            <a:off x="4572000" y="4958834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dirty="0"/>
          </a:p>
          <a:p>
            <a:endParaRPr 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436DC62-F92A-9DE9-424C-29CBAD513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262" y="1629020"/>
            <a:ext cx="12954000" cy="739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A0E2FE2-5FCF-0B8C-43E0-192B83A8406C}"/>
              </a:ext>
            </a:extLst>
          </p:cNvPr>
          <p:cNvGrpSpPr/>
          <p:nvPr/>
        </p:nvGrpSpPr>
        <p:grpSpPr>
          <a:xfrm>
            <a:off x="5862" y="-70338"/>
            <a:ext cx="18288000" cy="1360800"/>
            <a:chOff x="0" y="0"/>
            <a:chExt cx="24384000" cy="18144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6B9D6A-B46F-53BF-3D9E-C5D3AA406756}"/>
                </a:ext>
              </a:extLst>
            </p:cNvPr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6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138F5E3-4BC5-FB2D-E546-05331744F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0" y="146847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5326C02D-E43E-8413-C8C9-6E8C7D63C18C}"/>
              </a:ext>
            </a:extLst>
          </p:cNvPr>
          <p:cNvSpPr txBox="1"/>
          <p:nvPr/>
        </p:nvSpPr>
        <p:spPr>
          <a:xfrm>
            <a:off x="1447800" y="89572"/>
            <a:ext cx="13622889" cy="12824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¿CÓMO LA ECONOMÍA SOCIAL DA RESPUESTA A LOS RETOS DE LA SOCIEDAD? </a:t>
            </a: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4FD269DB-E999-0EF1-E2F2-8A59D5E254A4}"/>
              </a:ext>
            </a:extLst>
          </p:cNvPr>
          <p:cNvSpPr txBox="1"/>
          <p:nvPr/>
        </p:nvSpPr>
        <p:spPr>
          <a:xfrm>
            <a:off x="381000" y="1943100"/>
            <a:ext cx="17519650" cy="3600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MANTENIMIENTO y CREACIÓN de EMPLEO</a:t>
            </a:r>
          </a:p>
          <a:p>
            <a:pPr algn="just">
              <a:tabLst>
                <a:tab pos="571500" algn="l"/>
              </a:tabLst>
            </a:pPr>
            <a:endParaRPr lang="es-E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marL="285750" indent="-285750" algn="just">
              <a:buFontTx/>
              <a:buChar char="-"/>
              <a:tabLst>
                <a:tab pos="571500" algn="l"/>
              </a:tabLst>
            </a:pPr>
            <a:r>
              <a:rPr lang="es-E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Hablamos de empresas competitivas, generadoras de empleo ESTABLE, DE CALIDAD E INCLUSIVO y que resuelven crisis sectoriales o territoriales, gracias a su capacidad colectiva de reaccionar frente a los problemas sociales.</a:t>
            </a:r>
          </a:p>
          <a:p>
            <a:pPr marL="285750" indent="-285750" algn="just">
              <a:buFontTx/>
              <a:buChar char="-"/>
              <a:tabLst>
                <a:tab pos="571500" algn="l"/>
              </a:tabLst>
            </a:pPr>
            <a:r>
              <a:rPr lang="es-E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 emp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leabilidad y la inclusión social de personas con discapacidad o en riesgo de exclusión. La Economía Social es el mayor empleador de estos colectivos garantizando un trabajo digno.</a:t>
            </a:r>
          </a:p>
          <a:p>
            <a:pPr marL="285750" indent="-285750" algn="just">
              <a:buFontTx/>
              <a:buChar char="-"/>
              <a:tabLst>
                <a:tab pos="571500" algn="l"/>
              </a:tabLst>
            </a:pPr>
            <a:r>
              <a:rPr lang="es-E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Los niveles salariales son mucho más igualitarios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no existiendo brechas salariales. </a:t>
            </a:r>
          </a:p>
          <a:p>
            <a:pPr marL="285750" indent="-285750" algn="just">
              <a:buFontTx/>
              <a:buChar char="-"/>
              <a:tabLst>
                <a:tab pos="571500" algn="l"/>
              </a:tabLst>
            </a:pPr>
            <a:r>
              <a:rPr lang="es-E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Mayores 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niveles de igualdad.</a:t>
            </a:r>
            <a:endParaRPr lang="es-E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2648EC4C-DEE2-9216-3FE5-AA40A02D1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688855"/>
            <a:ext cx="1751965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AL REFUERZO Y TRANSFORMACIÓN DEL SECTOR AGROALIMENTARIO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donde las cooperativas representan el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69% 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del valor de producción final agraria.    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92D5722-2813-94F1-9CED-719558D74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723" y="6842256"/>
            <a:ext cx="1751965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REVITALIZACIÓN DE LAS ZONAS RURALES 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siendo la Economía Social en muchas ocasiones el único tejido empresarial existente. Son empresas que NO SE DESLOCALIZAN. 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4D540421-125E-AEA8-E2D3-252999B61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68" y="8000632"/>
            <a:ext cx="17519649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AL DESARROLLO DEL ECOSISTEMA INDUSTRIAL EUROPEO</a:t>
            </a:r>
            <a:r>
              <a:rPr lang="es-E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como uno de los 14 ecosistemas clave de la competitividad de la UE, con empresas presentes en todos los sectores</a:t>
            </a:r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535568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A0E2FE2-5FCF-0B8C-43E0-192B83A8406C}"/>
              </a:ext>
            </a:extLst>
          </p:cNvPr>
          <p:cNvGrpSpPr/>
          <p:nvPr/>
        </p:nvGrpSpPr>
        <p:grpSpPr>
          <a:xfrm>
            <a:off x="5862" y="-70338"/>
            <a:ext cx="18288000" cy="1360800"/>
            <a:chOff x="0" y="0"/>
            <a:chExt cx="24384000" cy="18144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6B9D6A-B46F-53BF-3D9E-C5D3AA406756}"/>
                </a:ext>
              </a:extLst>
            </p:cNvPr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6" name="0 Imagen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138F5E3-4BC5-FB2D-E546-05331744F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0" y="146847"/>
            <a:ext cx="2051050" cy="9264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5326C02D-E43E-8413-C8C9-6E8C7D63C18C}"/>
              </a:ext>
            </a:extLst>
          </p:cNvPr>
          <p:cNvSpPr txBox="1"/>
          <p:nvPr/>
        </p:nvSpPr>
        <p:spPr>
          <a:xfrm>
            <a:off x="1447800" y="89572"/>
            <a:ext cx="13622889" cy="12824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39" dirty="0">
                <a:solidFill>
                  <a:srgbClr val="FFFFFF"/>
                </a:solidFill>
                <a:latin typeface="Nunito Bold"/>
              </a:rPr>
              <a:t>¿CÓMO LA ECONOMÍA SOCIAL DA RESPUESTA A LOS RETOS DE LA SOCIEDAD?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FE41867-D617-0341-616E-736D138AE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415" y="1531884"/>
            <a:ext cx="17519650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AL ACCESO A LA VIVIENDA PARA TODAS LAS PERSONAS A TRAVÉS DE LAS COOPERATIVAS- </a:t>
            </a:r>
            <a:r>
              <a:rPr lang="es-ES" sz="2800" dirty="0">
                <a:solidFill>
                  <a:schemeClr val="tx1"/>
                </a:solidFill>
                <a:latin typeface="+mj-lt"/>
              </a:rPr>
              <a:t>El </a:t>
            </a:r>
            <a:r>
              <a:rPr lang="es-ES" sz="2800" b="1" dirty="0">
                <a:solidFill>
                  <a:srgbClr val="C00000"/>
                </a:solidFill>
                <a:latin typeface="+mj-lt"/>
              </a:rPr>
              <a:t>15%</a:t>
            </a:r>
            <a:r>
              <a:rPr lang="es-ES" sz="2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2800" dirty="0">
                <a:solidFill>
                  <a:schemeClr val="tx1"/>
                </a:solidFill>
                <a:latin typeface="+mj-lt"/>
              </a:rPr>
              <a:t>de la población española reside en viviendas promovidas por la Economía Social y, además, el </a:t>
            </a:r>
            <a:r>
              <a:rPr lang="es-ES" sz="2800" b="1" dirty="0">
                <a:solidFill>
                  <a:srgbClr val="C00000"/>
                </a:solidFill>
                <a:latin typeface="+mj-lt"/>
              </a:rPr>
              <a:t>45%</a:t>
            </a:r>
            <a:r>
              <a:rPr lang="es-ES" sz="2800" dirty="0">
                <a:solidFill>
                  <a:schemeClr val="tx1"/>
                </a:solidFill>
                <a:latin typeface="+mj-lt"/>
              </a:rPr>
              <a:t> de la promoción inmobiliaria está en manos de las cooperativas</a:t>
            </a:r>
            <a:r>
              <a:rPr lang="es-ES" sz="2800" kern="100" dirty="0">
                <a:solidFill>
                  <a:schemeClr val="tx1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79164A51-8D9F-267A-EB0E-C3C7B9EC9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153066"/>
            <a:ext cx="1751965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LA SOSTENIBILIDAD DEL SECTOR PESQUERO A TRAVÉS DE LAS COOPERATIVAS DEL MAR Y LAS COFRADIAS DE PESCADORES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presentes en todo el litoral español con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10.000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embarcaciones.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38F9BB4-92E4-DE1A-ED70-18CB87FF4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37" y="4461546"/>
            <a:ext cx="17519650" cy="1508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GARANTIZAR UNA ECONOMÍA DE LOS CUIDADOS ACCESIBLE Y DE CALIDAD TANTO EN GRANDES CIUDADES COMO EN ZONAS RURALES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. La Economía Social representa más del </a:t>
            </a:r>
            <a:r>
              <a:rPr lang="es-ES" sz="2800" b="1" dirty="0">
                <a:solidFill>
                  <a:schemeClr val="tx1"/>
                </a:solidFill>
                <a:latin typeface="Calibri" pitchFamily="34" charset="0"/>
              </a:rPr>
              <a:t>41%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de los servicios sociales en España, aportando soluciones innovadoras como </a:t>
            </a:r>
            <a:r>
              <a:rPr lang="es-ES" sz="2800" b="1" dirty="0" err="1">
                <a:solidFill>
                  <a:srgbClr val="C00000"/>
                </a:solidFill>
                <a:latin typeface="Calibri" pitchFamily="34" charset="0"/>
              </a:rPr>
              <a:t>co-housing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 o las cooperativas senior,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o el “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Hogar Digital”.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2BD925B9-A727-9F7D-FA8A-0BA493724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415" y="6200913"/>
            <a:ext cx="17519650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LA DISTRIBUCIÓN DE TODO TIPO DE BIENES Y PRODUCTOS EN TODO EL TERRITORIO</a:t>
            </a:r>
            <a:r>
              <a:rPr lang="es-ES" sz="2800" b="1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Aptos" panose="020B0004020202020204" pitchFamily="34" charset="0"/>
              </a:rPr>
              <a:t>,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incluidas las zonas más alejadas en los centros urbanos, a través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4.000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puntos de venta a nivel estatal con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150.000 m2 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de superficie, garantizando la distribución alimentaria en las zonas rurales.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77A27057-BD9A-B7F3-DD32-BA3ACCF74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415" y="7816465"/>
            <a:ext cx="17546272" cy="15867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ES" sz="3200" b="1" dirty="0">
                <a:solidFill>
                  <a:srgbClr val="C00000"/>
                </a:solidFill>
                <a:latin typeface="Calibri" pitchFamily="34" charset="0"/>
              </a:rPr>
              <a:t>A DAR COBERTURA ASEGURADORA A DETERMINADOS COLECTIVOS A TRAVÉS DE LAS MUTUALIDADES DE PREVISIÓN SOCIAL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, que representan en España el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25%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del sector asegurador, gestionando más de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46,000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 millones de euros para </a:t>
            </a:r>
            <a:r>
              <a:rPr lang="es-ES" sz="2800" b="1" dirty="0">
                <a:solidFill>
                  <a:srgbClr val="C00000"/>
                </a:solidFill>
                <a:latin typeface="Calibri" pitchFamily="34" charset="0"/>
              </a:rPr>
              <a:t>2.000.000 d</a:t>
            </a:r>
            <a:r>
              <a:rPr lang="es-ES" sz="2800" dirty="0">
                <a:solidFill>
                  <a:schemeClr val="tx1"/>
                </a:solidFill>
                <a:latin typeface="Calibri" pitchFamily="34" charset="0"/>
              </a:rPr>
              <a:t>e mutualistas.</a:t>
            </a:r>
          </a:p>
        </p:txBody>
      </p:sp>
    </p:spTree>
    <p:extLst>
      <p:ext uri="{BB962C8B-B14F-4D97-AF65-F5344CB8AC3E}">
        <p14:creationId xmlns:p14="http://schemas.microsoft.com/office/powerpoint/2010/main" val="3712245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792</Words>
  <Application>Microsoft Office PowerPoint</Application>
  <PresentationFormat>Personalizado</PresentationFormat>
  <Paragraphs>59</Paragraphs>
  <Slides>12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Nunito Bold</vt:lpstr>
      <vt:lpstr>Calibri Light</vt:lpstr>
      <vt:lpstr>Arial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sector audiovisual.pptx</dc:title>
  <dc:creator>Daniela Elena Saputi</dc:creator>
  <cp:lastModifiedBy>Jose Luis  Henarejos</cp:lastModifiedBy>
  <cp:revision>8</cp:revision>
  <dcterms:created xsi:type="dcterms:W3CDTF">2006-08-16T00:00:00Z</dcterms:created>
  <dcterms:modified xsi:type="dcterms:W3CDTF">2024-07-02T15:31:11Z</dcterms:modified>
  <dc:identifier>DAF9VU8NHU4</dc:identifier>
</cp:coreProperties>
</file>