
<file path=[Content_Types].xml><?xml version="1.0" encoding="utf-8"?>
<Types xmlns="http://schemas.openxmlformats.org/package/2006/content-types">
  <!--cleaned_by_fortinet-->
  <Default Extension="png" ContentType="image/png"/>
  <Default Extension="svg" ContentType="image/svg+xml"/>
  <Default Extension="jpeg" ContentType="image/jpeg"/>
  <Default Extension="emf" ContentType="image/x-emf"/>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9"/>
  </p:notesMasterIdLst>
  <p:sldIdLst>
    <p:sldId id="256" r:id="rId2"/>
    <p:sldId id="257" r:id="rId3"/>
    <p:sldId id="258" r:id="rId4"/>
    <p:sldId id="259" r:id="rId5"/>
    <p:sldId id="263" r:id="rId6"/>
    <p:sldId id="260" r:id="rId7"/>
    <p:sldId id="261" r:id="rId8"/>
  </p:sldIdLst>
  <p:sldSz cx="18288000" cy="10287000"/>
  <p:notesSz cx="6799263" cy="9929813"/>
  <p:embeddedFontLst>
    <p:embeddedFont>
      <p:font typeface="Calibri" panose="020F0502020204030204" pitchFamily="34" charset="0"/>
      <p:regular r:id="rId10"/>
      <p:bold r:id="rId11"/>
      <p:italic r:id="rId12"/>
      <p:boldItalic r:id="rId13"/>
    </p:embeddedFont>
    <p:embeddedFont>
      <p:font typeface="Helvetica Neue" panose="020B0604020202020204" charset="0"/>
      <p:regular r:id="rId14"/>
      <p:bold r:id="rId15"/>
      <p:italic r:id="rId16"/>
      <p:boldItalic r:id="rId17"/>
    </p:embeddedFont>
    <p:embeddedFont>
      <p:font typeface="Nunito Bold" panose="020B0604020202020204" charset="0"/>
      <p:regular r:id="rId18"/>
    </p:embeddedFont>
    <p:embeddedFont>
      <p:font typeface="Century Gothic" panose="020B0502020202020204" pitchFamily="34" charset="0"/>
      <p:regular r:id="rId19"/>
      <p:bold r:id="rId20"/>
      <p:italic r:id="rId21"/>
      <p:boldItalic r:id="rId2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027" autoAdjust="0"/>
    <p:restoredTop sz="94622" autoAdjust="0"/>
  </p:normalViewPr>
  <p:slideViewPr>
    <p:cSldViewPr>
      <p:cViewPr varScale="1">
        <p:scale>
          <a:sx n="72" d="100"/>
          <a:sy n="72" d="100"/>
        </p:scale>
        <p:origin x="954"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4.fntdata"/><Relationship Id="rId18" Type="http://schemas.openxmlformats.org/officeDocument/2006/relationships/font" Target="fonts/font9.fntdata"/><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font" Target="fonts/font12.fntdata"/><Relationship Id="rId7" Type="http://schemas.openxmlformats.org/officeDocument/2006/relationships/slide" Target="slides/slide6.xml"/><Relationship Id="rId12" Type="http://schemas.openxmlformats.org/officeDocument/2006/relationships/font" Target="fonts/font3.fntdata"/><Relationship Id="rId17" Type="http://schemas.openxmlformats.org/officeDocument/2006/relationships/font" Target="fonts/font8.fntdata"/><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font" Target="fonts/font7.fntdata"/><Relationship Id="rId20" Type="http://schemas.openxmlformats.org/officeDocument/2006/relationships/font" Target="fonts/font1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2.fntdata"/><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font" Target="fonts/font6.fntdata"/><Relationship Id="rId23" Type="http://schemas.openxmlformats.org/officeDocument/2006/relationships/presProps" Target="presProps.xml"/><Relationship Id="rId10" Type="http://schemas.openxmlformats.org/officeDocument/2006/relationships/font" Target="fonts/font1.fntdata"/><Relationship Id="rId19" Type="http://schemas.openxmlformats.org/officeDocument/2006/relationships/font" Target="fonts/font10.fntdata"/><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font" Target="fonts/font5.fntdata"/><Relationship Id="rId22" Type="http://schemas.openxmlformats.org/officeDocument/2006/relationships/font" Target="fonts/font13.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28463" cy="372368"/>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35648" y="0"/>
            <a:ext cx="3928463" cy="372368"/>
          </a:xfrm>
          <a:prstGeom prst="rect">
            <a:avLst/>
          </a:prstGeom>
        </p:spPr>
        <p:txBody>
          <a:bodyPr vert="horz" lIns="91440" tIns="45720" rIns="91440" bIns="45720" rtlCol="0"/>
          <a:lstStyle>
            <a:lvl1pPr algn="r">
              <a:defRPr sz="1200"/>
            </a:lvl1pPr>
          </a:lstStyle>
          <a:p>
            <a:fld id="{B7268E1E-0E44-426D-905E-8AD9B19D2182}" type="datetimeFigureOut">
              <a:rPr lang="cs-CZ" smtClean="0"/>
              <a:t>24.06.2024</a:t>
            </a:fld>
            <a:endParaRPr lang="cs-CZ"/>
          </a:p>
        </p:txBody>
      </p:sp>
      <p:sp>
        <p:nvSpPr>
          <p:cNvPr id="4" name="Slide Image Placeholder 3"/>
          <p:cNvSpPr>
            <a:spLocks noGrp="1" noRot="1" noChangeAspect="1"/>
          </p:cNvSpPr>
          <p:nvPr>
            <p:ph type="sldImg" idx="2"/>
          </p:nvPr>
        </p:nvSpPr>
        <p:spPr>
          <a:xfrm>
            <a:off x="2055813" y="557213"/>
            <a:ext cx="4954587" cy="2787650"/>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06569" y="3530600"/>
            <a:ext cx="7252547" cy="334614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6" name="Footer Placeholder 5"/>
          <p:cNvSpPr>
            <a:spLocks noGrp="1"/>
          </p:cNvSpPr>
          <p:nvPr>
            <p:ph type="ftr" sz="quarter" idx="4"/>
          </p:nvPr>
        </p:nvSpPr>
        <p:spPr>
          <a:xfrm>
            <a:off x="0" y="7061201"/>
            <a:ext cx="3928463" cy="370645"/>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35648" y="7061201"/>
            <a:ext cx="3928463" cy="370645"/>
          </a:xfrm>
          <a:prstGeom prst="rect">
            <a:avLst/>
          </a:prstGeom>
        </p:spPr>
        <p:txBody>
          <a:bodyPr vert="horz" lIns="91440" tIns="45720" rIns="91440" bIns="45720" rtlCol="0" anchor="b"/>
          <a:lstStyle>
            <a:lvl1pPr algn="r">
              <a:defRPr sz="1200"/>
            </a:lvl1pPr>
          </a:lstStyle>
          <a:p>
            <a:fld id="{871B2431-D351-4C6E-A3CF-9DFAC0E3E050}" type="slidenum">
              <a:rPr lang="cs-CZ" smtClean="0"/>
              <a:t>‹Nº›</a:t>
            </a:fld>
            <a:endParaRPr lang="cs-CZ"/>
          </a:p>
        </p:txBody>
      </p:sp>
    </p:spTree>
    <p:extLst>
      <p:ext uri="{BB962C8B-B14F-4D97-AF65-F5344CB8AC3E}">
        <p14:creationId xmlns:p14="http://schemas.microsoft.com/office/powerpoint/2010/main" val="1798889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28463" cy="37236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35648" y="0"/>
            <a:ext cx="3928463" cy="372368"/>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055813" y="557213"/>
            <a:ext cx="4954587" cy="278765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06569" y="3530600"/>
            <a:ext cx="7252547" cy="3346141"/>
          </a:xfrm>
          <a:prstGeom prst="rect">
            <a:avLst/>
          </a:prstGeom>
        </p:spPr>
        <p:txBody>
          <a:bodyPr vert="horz" lIns="91440" tIns="45720" rIns="91440" bIns="45720" rtlCol="0"/>
          <a:lstStyle/>
          <a:p>
            <a:endParaRPr lang="en-US"/>
          </a:p>
        </p:txBody>
      </p:sp>
      <p:sp>
        <p:nvSpPr>
          <p:cNvPr id="6" name="Footer Placeholder 5"/>
          <p:cNvSpPr>
            <a:spLocks noGrp="1"/>
          </p:cNvSpPr>
          <p:nvPr>
            <p:ph type="ftr" sz="quarter" idx="4"/>
          </p:nvPr>
        </p:nvSpPr>
        <p:spPr>
          <a:xfrm>
            <a:off x="0" y="7061201"/>
            <a:ext cx="3928463" cy="370645"/>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35648" y="7061201"/>
            <a:ext cx="3928463" cy="370645"/>
          </a:xfrm>
          <a:prstGeom prst="rect">
            <a:avLst/>
          </a:prstGeom>
        </p:spPr>
        <p:txBody>
          <a:bodyPr vert="horz" lIns="91440" tIns="45720" rIns="91440" bIns="45720" rtlCol="0" anchor="b"/>
          <a:lstStyle>
            <a:lvl1pPr algn="r">
              <a:defRPr sz="1200"/>
            </a:lvl1pPr>
          </a:lstStyle>
          <a:p>
            <a:r>
              <a:rPr lang="cs-CZ"/>
              <a:t>‹#›</a:t>
            </a:r>
          </a:p>
        </p:txBody>
      </p:sp>
    </p:spTree>
    <p:extLst>
      <p:ext uri="{BB962C8B-B14F-4D97-AF65-F5344CB8AC3E}">
        <p14:creationId xmlns:p14="http://schemas.microsoft.com/office/powerpoint/2010/main" val="15707289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28463" cy="37236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35648" y="0"/>
            <a:ext cx="3928463" cy="372368"/>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055813" y="557213"/>
            <a:ext cx="4954587" cy="278765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06569" y="3530600"/>
            <a:ext cx="7252547" cy="3346141"/>
          </a:xfrm>
          <a:prstGeom prst="rect">
            <a:avLst/>
          </a:prstGeom>
        </p:spPr>
        <p:txBody>
          <a:bodyPr vert="horz" lIns="91440" tIns="45720" rIns="91440" bIns="45720" rtlCol="0"/>
          <a:lstStyle/>
          <a:p>
            <a:endParaRPr lang="en-US"/>
          </a:p>
        </p:txBody>
      </p:sp>
      <p:sp>
        <p:nvSpPr>
          <p:cNvPr id="6" name="Footer Placeholder 5"/>
          <p:cNvSpPr>
            <a:spLocks noGrp="1"/>
          </p:cNvSpPr>
          <p:nvPr>
            <p:ph type="ftr" sz="quarter" idx="4"/>
          </p:nvPr>
        </p:nvSpPr>
        <p:spPr>
          <a:xfrm>
            <a:off x="0" y="7061201"/>
            <a:ext cx="3928463" cy="370645"/>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35648" y="7061201"/>
            <a:ext cx="3928463" cy="370645"/>
          </a:xfrm>
          <a:prstGeom prst="rect">
            <a:avLst/>
          </a:prstGeom>
        </p:spPr>
        <p:txBody>
          <a:bodyPr vert="horz" lIns="91440" tIns="45720" rIns="91440" bIns="45720" rtlCol="0" anchor="b"/>
          <a:lstStyle>
            <a:lvl1pPr algn="r">
              <a:defRPr sz="1200"/>
            </a:lvl1pPr>
          </a:lstStyle>
          <a:p>
            <a:r>
              <a:rPr lang="cs-CZ"/>
              <a:t>‹#›</a:t>
            </a:r>
          </a:p>
        </p:txBody>
      </p:sp>
    </p:spTree>
    <p:extLst>
      <p:ext uri="{BB962C8B-B14F-4D97-AF65-F5344CB8AC3E}">
        <p14:creationId xmlns:p14="http://schemas.microsoft.com/office/powerpoint/2010/main" val="15918431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28463" cy="37236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35648" y="0"/>
            <a:ext cx="3928463" cy="372368"/>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055813" y="557213"/>
            <a:ext cx="4954587" cy="278765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06569" y="3530600"/>
            <a:ext cx="7252547" cy="3346141"/>
          </a:xfrm>
          <a:prstGeom prst="rect">
            <a:avLst/>
          </a:prstGeom>
        </p:spPr>
        <p:txBody>
          <a:bodyPr vert="horz" lIns="91440" tIns="45720" rIns="91440" bIns="45720" rtlCol="0"/>
          <a:lstStyle/>
          <a:p>
            <a:endParaRPr lang="en-US"/>
          </a:p>
        </p:txBody>
      </p:sp>
      <p:sp>
        <p:nvSpPr>
          <p:cNvPr id="6" name="Footer Placeholder 5"/>
          <p:cNvSpPr>
            <a:spLocks noGrp="1"/>
          </p:cNvSpPr>
          <p:nvPr>
            <p:ph type="ftr" sz="quarter" idx="4"/>
          </p:nvPr>
        </p:nvSpPr>
        <p:spPr>
          <a:xfrm>
            <a:off x="0" y="7061201"/>
            <a:ext cx="3928463" cy="370645"/>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35648" y="7061201"/>
            <a:ext cx="3928463" cy="370645"/>
          </a:xfrm>
          <a:prstGeom prst="rect">
            <a:avLst/>
          </a:prstGeom>
        </p:spPr>
        <p:txBody>
          <a:bodyPr vert="horz" lIns="91440" tIns="45720" rIns="91440" bIns="45720" rtlCol="0" anchor="b"/>
          <a:lstStyle>
            <a:lvl1pPr algn="r">
              <a:defRPr sz="1200"/>
            </a:lvl1pPr>
          </a:lstStyle>
          <a:p>
            <a:r>
              <a:rPr lang="cs-CZ"/>
              <a:t>‹#›</a:t>
            </a:r>
          </a:p>
        </p:txBody>
      </p:sp>
    </p:spTree>
    <p:extLst>
      <p:ext uri="{BB962C8B-B14F-4D97-AF65-F5344CB8AC3E}">
        <p14:creationId xmlns:p14="http://schemas.microsoft.com/office/powerpoint/2010/main" val="1893806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28463" cy="37236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35648" y="0"/>
            <a:ext cx="3928463" cy="372368"/>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055813" y="557213"/>
            <a:ext cx="4954587" cy="278765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06569" y="3530600"/>
            <a:ext cx="7252547" cy="3346141"/>
          </a:xfrm>
          <a:prstGeom prst="rect">
            <a:avLst/>
          </a:prstGeom>
        </p:spPr>
        <p:txBody>
          <a:bodyPr vert="horz" lIns="91440" tIns="45720" rIns="91440" bIns="45720" rtlCol="0"/>
          <a:lstStyle/>
          <a:p>
            <a:endParaRPr lang="en-US"/>
          </a:p>
        </p:txBody>
      </p:sp>
      <p:sp>
        <p:nvSpPr>
          <p:cNvPr id="6" name="Footer Placeholder 5"/>
          <p:cNvSpPr>
            <a:spLocks noGrp="1"/>
          </p:cNvSpPr>
          <p:nvPr>
            <p:ph type="ftr" sz="quarter" idx="4"/>
          </p:nvPr>
        </p:nvSpPr>
        <p:spPr>
          <a:xfrm>
            <a:off x="0" y="7061201"/>
            <a:ext cx="3928463" cy="370645"/>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35648" y="7061201"/>
            <a:ext cx="3928463" cy="370645"/>
          </a:xfrm>
          <a:prstGeom prst="rect">
            <a:avLst/>
          </a:prstGeom>
        </p:spPr>
        <p:txBody>
          <a:bodyPr vert="horz" lIns="91440" tIns="45720" rIns="91440" bIns="45720" rtlCol="0" anchor="b"/>
          <a:lstStyle>
            <a:lvl1pPr algn="r">
              <a:defRPr sz="1200"/>
            </a:lvl1pPr>
          </a:lstStyle>
          <a:p>
            <a:r>
              <a:rPr lang="cs-CZ"/>
              <a:t>‹#›</a:t>
            </a:r>
          </a:p>
        </p:txBody>
      </p:sp>
    </p:spTree>
    <p:extLst>
      <p:ext uri="{BB962C8B-B14F-4D97-AF65-F5344CB8AC3E}">
        <p14:creationId xmlns:p14="http://schemas.microsoft.com/office/powerpoint/2010/main" val="5104745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28463" cy="37236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35648" y="0"/>
            <a:ext cx="3928463" cy="372368"/>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055813" y="557213"/>
            <a:ext cx="4954587" cy="278765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06569" y="3530600"/>
            <a:ext cx="7252547" cy="3346141"/>
          </a:xfrm>
          <a:prstGeom prst="rect">
            <a:avLst/>
          </a:prstGeom>
        </p:spPr>
        <p:txBody>
          <a:bodyPr vert="horz" lIns="91440" tIns="45720" rIns="91440" bIns="45720" rtlCol="0"/>
          <a:lstStyle/>
          <a:p>
            <a:endParaRPr lang="en-US"/>
          </a:p>
        </p:txBody>
      </p:sp>
      <p:sp>
        <p:nvSpPr>
          <p:cNvPr id="6" name="Footer Placeholder 5"/>
          <p:cNvSpPr>
            <a:spLocks noGrp="1"/>
          </p:cNvSpPr>
          <p:nvPr>
            <p:ph type="ftr" sz="quarter" idx="4"/>
          </p:nvPr>
        </p:nvSpPr>
        <p:spPr>
          <a:xfrm>
            <a:off x="0" y="7061201"/>
            <a:ext cx="3928463" cy="370645"/>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35648" y="7061201"/>
            <a:ext cx="3928463" cy="370645"/>
          </a:xfrm>
          <a:prstGeom prst="rect">
            <a:avLst/>
          </a:prstGeom>
        </p:spPr>
        <p:txBody>
          <a:bodyPr vert="horz" lIns="91440" tIns="45720" rIns="91440" bIns="45720" rtlCol="0" anchor="b"/>
          <a:lstStyle>
            <a:lvl1pPr algn="r">
              <a:defRPr sz="1200"/>
            </a:lvl1pPr>
          </a:lstStyle>
          <a:p>
            <a:r>
              <a:rPr lang="cs-CZ"/>
              <a:t>‹#›</a:t>
            </a:r>
          </a:p>
        </p:txBody>
      </p:sp>
    </p:spTree>
    <p:extLst>
      <p:ext uri="{BB962C8B-B14F-4D97-AF65-F5344CB8AC3E}">
        <p14:creationId xmlns:p14="http://schemas.microsoft.com/office/powerpoint/2010/main" val="467908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871B2431-D351-4C6E-A3CF-9DFAC0E3E050}" type="slidenum">
              <a:rPr lang="cs-CZ" smtClean="0"/>
              <a:t>7</a:t>
            </a:fld>
            <a:endParaRPr lang="cs-CZ"/>
          </a:p>
        </p:txBody>
      </p:sp>
    </p:spTree>
    <p:extLst>
      <p:ext uri="{BB962C8B-B14F-4D97-AF65-F5344CB8AC3E}">
        <p14:creationId xmlns:p14="http://schemas.microsoft.com/office/powerpoint/2010/main" val="17266320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6/24/2024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6/24/2024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6/24/2024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6/24/2024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6/24/2024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6/24/2024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6/24/2024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6/24/2024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6/24/2024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6/24/2024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6/24/2024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6/24/2024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‹Nº›</a:t>
            </a:fld>
            <a:endParaRPr lang="en-US"/>
          </a:p>
        </p:txBody>
      </p:sp>
      <p:pic>
        <p:nvPicPr>
          <p:cNvPr id="7" name="Imagen 6">
            <a:extLst>
              <a:ext uri="{FF2B5EF4-FFF2-40B4-BE49-F238E27FC236}">
                <a16:creationId xmlns:a16="http://schemas.microsoft.com/office/drawing/2014/main" id="{BF6A11AF-838F-4BD0-B981-D39C8802CB78}"/>
              </a:ext>
            </a:extLst>
          </p:cNvPr>
          <p:cNvPicPr>
            <a:picLocks noChangeAspect="1"/>
          </p:cNvPicPr>
          <p:nvPr userDrawn="1"/>
        </p:nvPicPr>
        <p:blipFill>
          <a:blip r:embed="rId13"/>
          <a:stretch>
            <a:fillRect/>
          </a:stretch>
        </p:blipFill>
        <p:spPr>
          <a:xfrm>
            <a:off x="0" y="9355968"/>
            <a:ext cx="18135599" cy="931032"/>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
<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1.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3" Type="http://schemas.openxmlformats.org/officeDocument/2006/relationships/image" Target="../media/image16.svg"/><Relationship Id="rId18" Type="http://schemas.openxmlformats.org/officeDocument/2006/relationships/image" Target="../media/image9.png"/><Relationship Id="rId26" Type="http://schemas.openxmlformats.org/officeDocument/2006/relationships/image" Target="../media/image16.png"/><Relationship Id="rId3" Type="http://schemas.openxmlformats.org/officeDocument/2006/relationships/image" Target="../media/image5.png"/><Relationship Id="rId21" Type="http://schemas.openxmlformats.org/officeDocument/2006/relationships/image" Target="../media/image11.png"/><Relationship Id="rId17" Type="http://schemas.openxmlformats.org/officeDocument/2006/relationships/image" Target="../media/image14.svg"/><Relationship Id="rId25" Type="http://schemas.openxmlformats.org/officeDocument/2006/relationships/image" Target="../media/image15.png"/><Relationship Id="rId2" Type="http://schemas.openxmlformats.org/officeDocument/2006/relationships/notesSlide" Target="../notesSlides/notesSlide2.xml"/><Relationship Id="rId16" Type="http://schemas.openxmlformats.org/officeDocument/2006/relationships/image" Target="../media/image8.png"/><Relationship Id="rId20" Type="http://schemas.openxmlformats.org/officeDocument/2006/relationships/image" Target="../media/image10.png"/><Relationship Id="rId29" Type="http://schemas.openxmlformats.org/officeDocument/2006/relationships/image" Target="../media/image19.png"/><Relationship Id="rId1" Type="http://schemas.openxmlformats.org/officeDocument/2006/relationships/slideLayout" Target="../slideLayouts/slideLayout7.xml"/><Relationship Id="rId24" Type="http://schemas.openxmlformats.org/officeDocument/2006/relationships/image" Target="../media/image14.png"/><Relationship Id="rId5" Type="http://schemas.openxmlformats.org/officeDocument/2006/relationships/image" Target="../media/image6.png"/><Relationship Id="rId15" Type="http://schemas.openxmlformats.org/officeDocument/2006/relationships/image" Target="../media/image12.svg"/><Relationship Id="rId23" Type="http://schemas.openxmlformats.org/officeDocument/2006/relationships/image" Target="../media/image13.png"/><Relationship Id="rId28" Type="http://schemas.openxmlformats.org/officeDocument/2006/relationships/image" Target="../media/image18.png"/><Relationship Id="rId19" Type="http://schemas.openxmlformats.org/officeDocument/2006/relationships/image" Target="../media/image101.svg"/><Relationship Id="rId31" Type="http://schemas.openxmlformats.org/officeDocument/2006/relationships/image" Target="../media/image21.png"/><Relationship Id="rId4" Type="http://schemas.openxmlformats.org/officeDocument/2006/relationships/image" Target="../media/image10.svg"/><Relationship Id="rId14" Type="http://schemas.openxmlformats.org/officeDocument/2006/relationships/image" Target="../media/image7.png"/><Relationship Id="rId22" Type="http://schemas.openxmlformats.org/officeDocument/2006/relationships/image" Target="../media/image12.png"/><Relationship Id="rId27" Type="http://schemas.openxmlformats.org/officeDocument/2006/relationships/image" Target="../media/image17.png"/><Relationship Id="rId30" Type="http://schemas.openxmlformats.org/officeDocument/2006/relationships/image" Target="../media/image20.jpeg"/></Relationships>
</file>

<file path=ppt/slides/_rels/slide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20.jpeg"/><Relationship Id="rId5" Type="http://schemas.openxmlformats.org/officeDocument/2006/relationships/image" Target="../media/image120.svg"/></Relationships>
</file>

<file path=ppt/slides/_rels/slide4.xml.rels><?xml version="1.0" encoding="UTF-8" standalone="yes"?>
<Relationships xmlns="http://schemas.openxmlformats.org/package/2006/relationships"><Relationship Id="rId18" Type="http://schemas.openxmlformats.org/officeDocument/2006/relationships/image" Target="../media/image26.png"/><Relationship Id="rId26" Type="http://schemas.openxmlformats.org/officeDocument/2006/relationships/image" Target="../media/image26.svg"/><Relationship Id="rId13" Type="http://schemas.openxmlformats.org/officeDocument/2006/relationships/image" Target="../media/image24.svg"/><Relationship Id="rId3" Type="http://schemas.openxmlformats.org/officeDocument/2006/relationships/image" Target="../media/image23.png"/><Relationship Id="rId21" Type="http://schemas.openxmlformats.org/officeDocument/2006/relationships/image" Target="../media/image29.png"/><Relationship Id="rId17" Type="http://schemas.openxmlformats.org/officeDocument/2006/relationships/image" Target="../media/image25.png"/><Relationship Id="rId7" Type="http://schemas.openxmlformats.org/officeDocument/2006/relationships/image" Target="../media/image180.svg"/><Relationship Id="rId25" Type="http://schemas.openxmlformats.org/officeDocument/2006/relationships/image" Target="../media/image31.png"/><Relationship Id="rId2" Type="http://schemas.openxmlformats.org/officeDocument/2006/relationships/notesSlide" Target="../notesSlides/notesSlide4.xml"/><Relationship Id="rId16" Type="http://schemas.openxmlformats.org/officeDocument/2006/relationships/image" Target="../media/image24.emf"/><Relationship Id="rId20" Type="http://schemas.openxmlformats.org/officeDocument/2006/relationships/image" Target="../media/image28.png"/><Relationship Id="rId1" Type="http://schemas.openxmlformats.org/officeDocument/2006/relationships/slideLayout" Target="../slideLayouts/slideLayout7.xml"/><Relationship Id="rId11" Type="http://schemas.openxmlformats.org/officeDocument/2006/relationships/image" Target="../media/image15.svg"/><Relationship Id="rId24" Type="http://schemas.openxmlformats.org/officeDocument/2006/relationships/image" Target="../media/image22.svg"/><Relationship Id="rId15" Type="http://schemas.openxmlformats.org/officeDocument/2006/relationships/image" Target="../media/image20.jpeg"/><Relationship Id="rId5" Type="http://schemas.openxmlformats.org/officeDocument/2006/relationships/image" Target="../media/image161.svg"/><Relationship Id="rId23" Type="http://schemas.openxmlformats.org/officeDocument/2006/relationships/image" Target="../media/image30.png"/><Relationship Id="rId19" Type="http://schemas.openxmlformats.org/officeDocument/2006/relationships/image" Target="../media/image27.png"/><Relationship Id="rId14" Type="http://schemas.openxmlformats.org/officeDocument/2006/relationships/image" Target="../media/image18.svg"/><Relationship Id="rId9" Type="http://schemas.openxmlformats.org/officeDocument/2006/relationships/image" Target="../media/image13.svg"/><Relationship Id="rId22" Type="http://schemas.openxmlformats.org/officeDocument/2006/relationships/image" Target="../media/image20.svg"/><Relationship Id="rId27" Type="http://schemas.openxmlformats.org/officeDocument/2006/relationships/image" Target="../media/image32.png"/></Relationships>
</file>

<file path=ppt/slides/_rels/slide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
	<Relationship Id="rId3" Type="http://schemas.openxmlformats.org/officeDocument/2006/relationships/hyperlink" Target="http://?" TargetMode="External"/>
	<Relationship Id="rId2" Type="http://schemas.openxmlformats.org/officeDocument/2006/relationships/image" Target="../media/image33.png"/>
	<Relationship Id="rId1" Type="http://schemas.openxmlformats.org/officeDocument/2006/relationships/slideLayout" Target="../slideLayouts/slideLayout7.xml"/>
	<Relationship Id="rId4" Type="http://schemas.openxmlformats.org/officeDocument/2006/relationships/image" Target="../media/image20.jpeg"/>
</Relationships>
</file>

<file path=ppt/slides/_rels/slide7.xml.rels><?xml version="1.0" encoding="UTF-8" standalone="yes"?>
<Relationships xmlns="http://schemas.openxmlformats.org/package/2006/relationships">
	<Relationship Id="rId8" Type="http://schemas.openxmlformats.org/officeDocument/2006/relationships/hyperlink" Target="http://?" TargetMode="External"/>
	<Relationship Id="rId13" Type="http://schemas.openxmlformats.org/officeDocument/2006/relationships/hyperlink" Target="http://?" TargetMode="External"/>
	<Relationship Id="rId18" Type="http://schemas.openxmlformats.org/officeDocument/2006/relationships/hyperlink" Target="http://?" TargetMode="External"/>
	<Relationship Id="rId3" Type="http://schemas.openxmlformats.org/officeDocument/2006/relationships/hyperlink" Target="http://?" TargetMode="External"/>
	<Relationship Id="rId21" Type="http://schemas.openxmlformats.org/officeDocument/2006/relationships/image" Target="../media/image20.jpeg"/>
	<Relationship Id="rId7" Type="http://schemas.openxmlformats.org/officeDocument/2006/relationships/hyperlink" Target="http://?" TargetMode="External"/>
	<Relationship Id="rId12" Type="http://schemas.openxmlformats.org/officeDocument/2006/relationships/hyperlink" Target="http://?" TargetMode="External"/>
	<Relationship Id="rId17" Type="http://schemas.openxmlformats.org/officeDocument/2006/relationships/hyperlink" Target="http://?" TargetMode="External"/>
	<Relationship Id="rId2" Type="http://schemas.openxmlformats.org/officeDocument/2006/relationships/notesSlide" Target="../notesSlides/notesSlide6.xml"/>
	<Relationship Id="rId16" Type="http://schemas.openxmlformats.org/officeDocument/2006/relationships/hyperlink" Target="http://?" TargetMode="External"/>
	<Relationship Id="rId20" Type="http://schemas.openxmlformats.org/officeDocument/2006/relationships/hyperlink" Target="http://?" TargetMode="External"/>
	<Relationship Id="rId1" Type="http://schemas.openxmlformats.org/officeDocument/2006/relationships/slideLayout" Target="../slideLayouts/slideLayout7.xml"/>
	<Relationship Id="rId6" Type="http://schemas.openxmlformats.org/officeDocument/2006/relationships/hyperlink" Target="http://?" TargetMode="External"/>
	<Relationship Id="rId11" Type="http://schemas.openxmlformats.org/officeDocument/2006/relationships/hyperlink" Target="http://?" TargetMode="External"/>
	<Relationship Id="rId5" Type="http://schemas.openxmlformats.org/officeDocument/2006/relationships/hyperlink" Target="http://?" TargetMode="External"/>
	<Relationship Id="rId15" Type="http://schemas.openxmlformats.org/officeDocument/2006/relationships/hyperlink" Target="http://?" TargetMode="External"/>
	<Relationship Id="rId10" Type="http://schemas.openxmlformats.org/officeDocument/2006/relationships/hyperlink" Target="http://?" TargetMode="External"/>
	<Relationship Id="rId19" Type="http://schemas.openxmlformats.org/officeDocument/2006/relationships/hyperlink" Target="http://?" TargetMode="External"/>
	<Relationship Id="rId4" Type="http://schemas.openxmlformats.org/officeDocument/2006/relationships/hyperlink" Target="http://?" TargetMode="External"/>
	<Relationship Id="rId9" Type="http://schemas.openxmlformats.org/officeDocument/2006/relationships/image" Target="../media/image34.emf"/>
	<Relationship Id="rId14" Type="http://schemas.openxmlformats.org/officeDocument/2006/relationships/hyperlink" Target="http://?"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2E54"/>
        </a:solidFill>
        <a:effectLst/>
      </p:bgPr>
    </p:bg>
    <p:spTree>
      <p:nvGrpSpPr>
        <p:cNvPr id="1" name=""/>
        <p:cNvGrpSpPr/>
        <p:nvPr/>
      </p:nvGrpSpPr>
      <p:grpSpPr>
        <a:xfrm>
          <a:off x="0" y="0"/>
          <a:ext cx="0" cy="0"/>
          <a:chOff x="0" y="0"/>
          <a:chExt cx="0" cy="0"/>
        </a:xfrm>
      </p:grpSpPr>
      <p:grpSp>
        <p:nvGrpSpPr>
          <p:cNvPr id="2" name="Group 2"/>
          <p:cNvGrpSpPr/>
          <p:nvPr/>
        </p:nvGrpSpPr>
        <p:grpSpPr>
          <a:xfrm>
            <a:off x="0" y="9139944"/>
            <a:ext cx="18288000" cy="1147056"/>
            <a:chOff x="0" y="0"/>
            <a:chExt cx="24384000" cy="1529408"/>
          </a:xfrm>
        </p:grpSpPr>
        <p:sp>
          <p:nvSpPr>
            <p:cNvPr id="3" name="Freeform 3"/>
            <p:cNvSpPr/>
            <p:nvPr/>
          </p:nvSpPr>
          <p:spPr>
            <a:xfrm>
              <a:off x="0" y="0"/>
              <a:ext cx="24384000" cy="1529461"/>
            </a:xfrm>
            <a:custGeom>
              <a:avLst/>
              <a:gdLst/>
              <a:ahLst/>
              <a:cxnLst/>
              <a:rect l="l" t="t" r="r" b="b"/>
              <a:pathLst>
                <a:path w="24384000" h="1529461">
                  <a:moveTo>
                    <a:pt x="0" y="0"/>
                  </a:moveTo>
                  <a:lnTo>
                    <a:pt x="24384000" y="0"/>
                  </a:lnTo>
                  <a:lnTo>
                    <a:pt x="24384000" y="1529461"/>
                  </a:lnTo>
                  <a:lnTo>
                    <a:pt x="0" y="1529461"/>
                  </a:lnTo>
                  <a:close/>
                </a:path>
              </a:pathLst>
            </a:custGeom>
            <a:solidFill>
              <a:srgbClr val="FFFFFF"/>
            </a:solidFill>
          </p:spPr>
        </p:sp>
      </p:grpSp>
      <p:sp>
        <p:nvSpPr>
          <p:cNvPr id="4" name="Freeform 4" descr="cadeneta válida ppt.png"/>
          <p:cNvSpPr/>
          <p:nvPr/>
        </p:nvSpPr>
        <p:spPr>
          <a:xfrm>
            <a:off x="0" y="8599932"/>
            <a:ext cx="18288000" cy="432000"/>
          </a:xfrm>
          <a:custGeom>
            <a:avLst/>
            <a:gdLst/>
            <a:ahLst/>
            <a:cxnLst/>
            <a:rect l="l" t="t" r="r" b="b"/>
            <a:pathLst>
              <a:path w="49061916" h="432000">
                <a:moveTo>
                  <a:pt x="0" y="0"/>
                </a:moveTo>
                <a:lnTo>
                  <a:pt x="49061916" y="0"/>
                </a:lnTo>
                <a:lnTo>
                  <a:pt x="49061916" y="432000"/>
                </a:lnTo>
                <a:lnTo>
                  <a:pt x="0" y="432000"/>
                </a:lnTo>
                <a:lnTo>
                  <a:pt x="0" y="0"/>
                </a:lnTo>
                <a:close/>
              </a:path>
            </a:pathLst>
          </a:custGeom>
          <a:blipFill>
            <a:blip r:embed="rId3"/>
            <a:stretch>
              <a:fillRect b="-31740"/>
            </a:stretch>
          </a:blipFill>
        </p:spPr>
      </p:sp>
      <p:sp>
        <p:nvSpPr>
          <p:cNvPr id="5" name="Freeform 5"/>
          <p:cNvSpPr/>
          <p:nvPr/>
        </p:nvSpPr>
        <p:spPr>
          <a:xfrm>
            <a:off x="4661502" y="931032"/>
            <a:ext cx="8964996" cy="3227398"/>
          </a:xfrm>
          <a:custGeom>
            <a:avLst/>
            <a:gdLst/>
            <a:ahLst/>
            <a:cxnLst/>
            <a:rect l="l" t="t" r="r" b="b"/>
            <a:pathLst>
              <a:path w="8964996" h="3227398">
                <a:moveTo>
                  <a:pt x="0" y="0"/>
                </a:moveTo>
                <a:lnTo>
                  <a:pt x="8964996" y="0"/>
                </a:lnTo>
                <a:lnTo>
                  <a:pt x="8964996" y="3227398"/>
                </a:lnTo>
                <a:lnTo>
                  <a:pt x="0" y="3227398"/>
                </a:lnTo>
                <a:lnTo>
                  <a:pt x="0" y="0"/>
                </a:lnTo>
                <a:close/>
              </a:path>
            </a:pathLst>
          </a:custGeom>
          <a:blipFill>
            <a:blip r:embed="rId4"/>
            <a:stretch>
              <a:fillRect/>
            </a:stretch>
          </a:blipFill>
        </p:spPr>
      </p:sp>
      <p:pic>
        <p:nvPicPr>
          <p:cNvPr id="8" name="Imagen 7">
            <a:extLst>
              <a:ext uri="{FF2B5EF4-FFF2-40B4-BE49-F238E27FC236}">
                <a16:creationId xmlns:a16="http://schemas.microsoft.com/office/drawing/2014/main" id="{0CA11354-A0D2-4360-9E1E-73F1240C68A1}"/>
              </a:ext>
            </a:extLst>
          </p:cNvPr>
          <p:cNvPicPr>
            <a:picLocks noChangeAspect="1"/>
          </p:cNvPicPr>
          <p:nvPr/>
        </p:nvPicPr>
        <p:blipFill>
          <a:blip r:embed="rId5"/>
          <a:stretch>
            <a:fillRect/>
          </a:stretch>
        </p:blipFill>
        <p:spPr>
          <a:xfrm>
            <a:off x="0" y="9355968"/>
            <a:ext cx="18135599" cy="931032"/>
          </a:xfrm>
          <a:prstGeom prst="rect">
            <a:avLst/>
          </a:prstGeom>
        </p:spPr>
      </p:pic>
      <p:pic>
        <p:nvPicPr>
          <p:cNvPr id="9" name="Imagen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716841" y="5905500"/>
            <a:ext cx="2854318" cy="2018333"/>
          </a:xfrm>
          <a:prstGeom prst="rect">
            <a:avLst/>
          </a:prstGeom>
        </p:spPr>
      </p:pic>
      <p:sp>
        <p:nvSpPr>
          <p:cNvPr id="10" name="CuadroTexto 9"/>
          <p:cNvSpPr txBox="1"/>
          <p:nvPr/>
        </p:nvSpPr>
        <p:spPr>
          <a:xfrm>
            <a:off x="4661502" y="4374454"/>
            <a:ext cx="8964996" cy="1200329"/>
          </a:xfrm>
          <a:prstGeom prst="rect">
            <a:avLst/>
          </a:prstGeom>
          <a:noFill/>
        </p:spPr>
        <p:txBody>
          <a:bodyPr wrap="square" rtlCol="0">
            <a:spAutoFit/>
          </a:bodyPr>
          <a:lstStyle/>
          <a:p>
            <a:pPr algn="ctr"/>
            <a:r>
              <a:rPr lang="es-ES" sz="3600" dirty="0">
                <a:solidFill>
                  <a:schemeClr val="bg1"/>
                </a:solidFill>
              </a:rPr>
              <a:t>Emprendimiento a través </a:t>
            </a:r>
            <a:r>
              <a:rPr lang="es-ES" sz="3600" dirty="0" smtClean="0">
                <a:solidFill>
                  <a:schemeClr val="bg1"/>
                </a:solidFill>
              </a:rPr>
              <a:t>de:</a:t>
            </a:r>
          </a:p>
          <a:p>
            <a:pPr algn="ctr"/>
            <a:r>
              <a:rPr lang="es-ES" sz="3600" dirty="0" smtClean="0">
                <a:solidFill>
                  <a:schemeClr val="bg1"/>
                </a:solidFill>
              </a:rPr>
              <a:t> </a:t>
            </a:r>
            <a:r>
              <a:rPr lang="es-ES" sz="3600" dirty="0">
                <a:solidFill>
                  <a:schemeClr val="bg1"/>
                </a:solidFill>
              </a:rPr>
              <a:t>la Sociedad Laboral </a:t>
            </a:r>
          </a:p>
        </p:txBody>
      </p:sp>
      <p:sp>
        <p:nvSpPr>
          <p:cNvPr name="___" id="4"/>
          <p:cNvSpPr txBox="1"/>
          <p:nvPr/>
        </p:nvSpPr>
        <p:spPr>
          <a:xfrm>
            <a:off y="685800" x="609600"/>
            <a:ext cy="2662267" cx="8001000"/>
          </a:xfrm>
          <a:prstGeom prst="rect">
            <a:avLst/>
          </a:prstGeom>
          <a:solidFill>
            <a:schemeClr val="bg1"/>
          </a:solidFill>
          <a:ln w="22225">
            <a:solidFill>
              <a:schemeClr val="tx1"/>
            </a:solidFill>
          </a:ln>
        </p:spPr>
        <p:txBody>
          <a:bodyPr rtlCol="0" wrap="square">
            <a:spAutoFit/>
          </a:bodyPr>
          <a:lstStyle/>
          <a:p>
            <a:endParaRPr lang="en-US" smtClean="0" dirty="0" b="1" sz="1900">
              <a:solidFill>
                <a:srgbClr val="FF0000"/>
              </a:solidFill>
            </a:endParaRPr>
          </a:p>
          <a:p>
            <a:r>
              <a:rPr lang="en-US" smtClean="0" dirty="0" b="1" sz="1900">
                <a:solidFill>
                  <a:srgbClr val="FF0000"/>
                </a:solidFill>
              </a:rPr>
              <a:t>This file has been cleaned of potential threats. </a:t>
            </a:r>
          </a:p>
          <a:p>
            <a:endParaRPr lang="en-US" smtClean="0" dirty="0" b="1" sz="1900">
              <a:solidFill>
                <a:srgbClr val="FF0000"/>
              </a:solidFill>
            </a:endParaRPr>
          </a:p>
          <a:p>
            <a:r>
              <a:rPr lang="en-US" smtClean="0" dirty="0" b="1" sz="1900">
                <a:solidFill>
                  <a:srgbClr val="FF0000"/>
                </a:solidFill>
              </a:rPr>
              <a:t>If you confirm that the file is coming from a trusted source, you can send the following SHA-256 hash value to your admin for the original file.</a:t>
            </a:r>
          </a:p>
          <a:p>
            <a:endParaRPr lang="en-US" smtClean="0" dirty="0" b="1">
              <a:solidFill>
                <a:srgbClr val="FF0000"/>
              </a:solidFill>
            </a:endParaRPr>
          </a:p>
          <a:p>
            <a:r>
              <a:rPr lang="en-US" smtClean="0" dirty="0"/>
              <a:t>1eb2b03e3dd81f8e90694f3bd523b4a4ba416f9962ce0b85bf29efe778b1e637</a:t>
            </a:r>
            <a:endParaRPr lang="en-US" smtClean="0" dirty="0"/>
          </a:p>
          <a:p>
            <a:endParaRPr lang="en-US" dirty="0">
              <a:solidFill>
                <a:srgbClr val="FF0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0"/>
            <a:ext cx="18288000" cy="1360800"/>
            <a:chOff x="0" y="0"/>
            <a:chExt cx="24384000" cy="1814400"/>
          </a:xfrm>
        </p:grpSpPr>
        <p:sp>
          <p:nvSpPr>
            <p:cNvPr id="3" name="Freeform 3"/>
            <p:cNvSpPr/>
            <p:nvPr/>
          </p:nvSpPr>
          <p:spPr>
            <a:xfrm>
              <a:off x="0" y="0"/>
              <a:ext cx="24384000" cy="1814449"/>
            </a:xfrm>
            <a:custGeom>
              <a:avLst/>
              <a:gdLst/>
              <a:ahLst/>
              <a:cxnLst/>
              <a:rect l="l" t="t" r="r" b="b"/>
              <a:pathLst>
                <a:path w="24384000" h="1814449">
                  <a:moveTo>
                    <a:pt x="0" y="0"/>
                  </a:moveTo>
                  <a:lnTo>
                    <a:pt x="24384000" y="0"/>
                  </a:lnTo>
                  <a:lnTo>
                    <a:pt x="24384000" y="1814449"/>
                  </a:lnTo>
                  <a:lnTo>
                    <a:pt x="0" y="1814449"/>
                  </a:lnTo>
                  <a:close/>
                </a:path>
              </a:pathLst>
            </a:custGeom>
            <a:solidFill>
              <a:srgbClr val="002E54"/>
            </a:solidFill>
          </p:spPr>
        </p:sp>
      </p:grpSp>
      <p:sp>
        <p:nvSpPr>
          <p:cNvPr id="7" name="TextBox 7"/>
          <p:cNvSpPr txBox="1"/>
          <p:nvPr/>
        </p:nvSpPr>
        <p:spPr>
          <a:xfrm>
            <a:off x="1312311" y="412329"/>
            <a:ext cx="15590550" cy="638175"/>
          </a:xfrm>
          <a:prstGeom prst="rect">
            <a:avLst/>
          </a:prstGeom>
        </p:spPr>
        <p:txBody>
          <a:bodyPr lIns="0" tIns="0" rIns="0" bIns="0" rtlCol="0" anchor="t">
            <a:spAutoFit/>
          </a:bodyPr>
          <a:lstStyle/>
          <a:p>
            <a:pPr>
              <a:lnSpc>
                <a:spcPts val="5040"/>
              </a:lnSpc>
            </a:pPr>
            <a:r>
              <a:rPr lang="en-US" sz="4200" spc="39" dirty="0" smtClean="0">
                <a:solidFill>
                  <a:srgbClr val="FFFFFF"/>
                </a:solidFill>
                <a:latin typeface="Nunito Bold"/>
              </a:rPr>
              <a:t>Sociedades Laborales. </a:t>
            </a:r>
            <a:r>
              <a:rPr lang="en-US" sz="4200" spc="39" dirty="0" err="1" smtClean="0">
                <a:solidFill>
                  <a:srgbClr val="FFFFFF"/>
                </a:solidFill>
                <a:latin typeface="Nunito Bold"/>
              </a:rPr>
              <a:t>Información</a:t>
            </a:r>
            <a:r>
              <a:rPr lang="en-US" sz="4200" spc="39" dirty="0" smtClean="0">
                <a:solidFill>
                  <a:srgbClr val="FFFFFF"/>
                </a:solidFill>
                <a:latin typeface="Nunito Bold"/>
              </a:rPr>
              <a:t> General </a:t>
            </a:r>
            <a:endParaRPr lang="en-US" sz="4200" spc="39" dirty="0">
              <a:solidFill>
                <a:srgbClr val="FFFFFF"/>
              </a:solidFill>
              <a:latin typeface="Nunito Bold"/>
            </a:endParaRPr>
          </a:p>
        </p:txBody>
      </p:sp>
      <p:sp>
        <p:nvSpPr>
          <p:cNvPr id="5" name="Rectángulo redondeado 4"/>
          <p:cNvSpPr/>
          <p:nvPr/>
        </p:nvSpPr>
        <p:spPr>
          <a:xfrm>
            <a:off x="4215295" y="4865864"/>
            <a:ext cx="3142007" cy="2327426"/>
          </a:xfrm>
          <a:prstGeom prst="round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ES"/>
          </a:p>
        </p:txBody>
      </p:sp>
      <p:sp>
        <p:nvSpPr>
          <p:cNvPr id="6" name="Rectángulo redondeado 5"/>
          <p:cNvSpPr/>
          <p:nvPr/>
        </p:nvSpPr>
        <p:spPr>
          <a:xfrm>
            <a:off x="1138821" y="4874514"/>
            <a:ext cx="2928109" cy="2341671"/>
          </a:xfrm>
          <a:prstGeom prst="round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ES"/>
          </a:p>
        </p:txBody>
      </p:sp>
      <p:sp>
        <p:nvSpPr>
          <p:cNvPr id="8" name="Rectángulo redondeado 7"/>
          <p:cNvSpPr/>
          <p:nvPr/>
        </p:nvSpPr>
        <p:spPr>
          <a:xfrm>
            <a:off x="7598578" y="2705099"/>
            <a:ext cx="3195392" cy="2033649"/>
          </a:xfrm>
          <a:prstGeom prst="round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ES"/>
          </a:p>
        </p:txBody>
      </p:sp>
      <p:sp>
        <p:nvSpPr>
          <p:cNvPr id="9" name="Rectángulo redondeado 8"/>
          <p:cNvSpPr/>
          <p:nvPr/>
        </p:nvSpPr>
        <p:spPr>
          <a:xfrm>
            <a:off x="4236604" y="2705100"/>
            <a:ext cx="3186077" cy="2077211"/>
          </a:xfrm>
          <a:prstGeom prst="round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ES"/>
          </a:p>
        </p:txBody>
      </p:sp>
      <p:sp>
        <p:nvSpPr>
          <p:cNvPr id="10" name="Rectángulo redondeado 9"/>
          <p:cNvSpPr/>
          <p:nvPr/>
        </p:nvSpPr>
        <p:spPr>
          <a:xfrm>
            <a:off x="1143000" y="2705100"/>
            <a:ext cx="2924028" cy="2005111"/>
          </a:xfrm>
          <a:prstGeom prst="round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ES"/>
          </a:p>
        </p:txBody>
      </p:sp>
      <p:sp>
        <p:nvSpPr>
          <p:cNvPr id="12" name="Google Shape;78;p4"/>
          <p:cNvSpPr txBox="1"/>
          <p:nvPr/>
        </p:nvSpPr>
        <p:spPr>
          <a:xfrm>
            <a:off x="1354635" y="3715497"/>
            <a:ext cx="1716451" cy="701469"/>
          </a:xfrm>
          <a:prstGeom prst="rect">
            <a:avLst/>
          </a:prstGeom>
          <a:solidFill>
            <a:schemeClr val="tx2"/>
          </a:solidFill>
          <a:ln>
            <a:noFill/>
          </a:ln>
        </p:spPr>
        <p:txBody>
          <a:bodyPr spcFirstLastPara="1" wrap="square" lIns="121900" tIns="60933" rIns="121900" bIns="60933" anchor="t" anchorCtr="0">
            <a:noAutofit/>
          </a:bodyPr>
          <a:lstStyle/>
          <a:p>
            <a:pPr>
              <a:lnSpc>
                <a:spcPct val="90000"/>
              </a:lnSpc>
              <a:buClr>
                <a:srgbClr val="E30613"/>
              </a:buClr>
              <a:buSzPts val="4000"/>
            </a:pPr>
            <a:r>
              <a:rPr lang="es-ES" sz="4000" b="1" dirty="0" smtClean="0">
                <a:solidFill>
                  <a:schemeClr val="bg1"/>
                </a:solidFill>
                <a:latin typeface="Century Gothic" panose="020B0502020202020204" pitchFamily="34" charset="0"/>
                <a:ea typeface="Helvetica Neue"/>
                <a:cs typeface="Helvetica Neue"/>
                <a:sym typeface="Helvetica Neue"/>
              </a:rPr>
              <a:t>2019</a:t>
            </a:r>
            <a:endParaRPr dirty="0">
              <a:solidFill>
                <a:schemeClr val="bg1"/>
              </a:solidFill>
              <a:latin typeface="Century Gothic" panose="020B0502020202020204" pitchFamily="34" charset="0"/>
            </a:endParaRPr>
          </a:p>
        </p:txBody>
      </p:sp>
      <p:sp>
        <p:nvSpPr>
          <p:cNvPr id="13" name="Google Shape;79;p4"/>
          <p:cNvSpPr txBox="1"/>
          <p:nvPr/>
        </p:nvSpPr>
        <p:spPr>
          <a:xfrm>
            <a:off x="1363018" y="3139031"/>
            <a:ext cx="1716451" cy="420848"/>
          </a:xfrm>
          <a:prstGeom prst="rect">
            <a:avLst/>
          </a:prstGeom>
          <a:solidFill>
            <a:schemeClr val="tx2"/>
          </a:solidFill>
          <a:ln>
            <a:noFill/>
          </a:ln>
        </p:spPr>
        <p:txBody>
          <a:bodyPr spcFirstLastPara="1" wrap="square" lIns="121900" tIns="60933" rIns="121900" bIns="60933" anchor="t" anchorCtr="0">
            <a:noAutofit/>
          </a:bodyPr>
          <a:lstStyle/>
          <a:p>
            <a:pPr>
              <a:lnSpc>
                <a:spcPct val="90000"/>
              </a:lnSpc>
              <a:buClr>
                <a:schemeClr val="dk1"/>
              </a:buClr>
              <a:buSzPts val="1600"/>
            </a:pPr>
            <a:r>
              <a:rPr lang="es-ES" dirty="0">
                <a:solidFill>
                  <a:schemeClr val="bg1"/>
                </a:solidFill>
                <a:latin typeface="Century Gothic" panose="020B0502020202020204" pitchFamily="34" charset="0"/>
                <a:ea typeface="Helvetica Neue"/>
                <a:cs typeface="Helvetica Neue"/>
                <a:sym typeface="Helvetica Neue"/>
              </a:rPr>
              <a:t>Desde</a:t>
            </a:r>
            <a:endParaRPr dirty="0">
              <a:solidFill>
                <a:schemeClr val="bg1"/>
              </a:solidFill>
              <a:latin typeface="Century Gothic" panose="020B0502020202020204" pitchFamily="34" charset="0"/>
            </a:endParaRPr>
          </a:p>
        </p:txBody>
      </p:sp>
      <p:sp>
        <p:nvSpPr>
          <p:cNvPr id="14" name="Google Shape;78;p4"/>
          <p:cNvSpPr txBox="1"/>
          <p:nvPr/>
        </p:nvSpPr>
        <p:spPr>
          <a:xfrm>
            <a:off x="4572620" y="3242436"/>
            <a:ext cx="1716451" cy="420848"/>
          </a:xfrm>
          <a:prstGeom prst="rect">
            <a:avLst/>
          </a:prstGeom>
          <a:solidFill>
            <a:schemeClr val="tx2"/>
          </a:solidFill>
          <a:ln>
            <a:noFill/>
          </a:ln>
        </p:spPr>
        <p:txBody>
          <a:bodyPr spcFirstLastPara="1" wrap="square" lIns="121900" tIns="60933" rIns="121900" bIns="60933" anchor="t" anchorCtr="0">
            <a:noAutofit/>
          </a:bodyPr>
          <a:lstStyle/>
          <a:p>
            <a:pPr>
              <a:lnSpc>
                <a:spcPct val="90000"/>
              </a:lnSpc>
              <a:buClr>
                <a:srgbClr val="E30613"/>
              </a:buClr>
              <a:buSzPts val="4000"/>
            </a:pPr>
            <a:r>
              <a:rPr lang="es-ES" sz="2800" b="1" dirty="0" smtClean="0">
                <a:solidFill>
                  <a:schemeClr val="bg1"/>
                </a:solidFill>
                <a:latin typeface="Century Gothic" panose="020B0502020202020204" pitchFamily="34" charset="0"/>
                <a:ea typeface="Helvetica Neue"/>
                <a:cs typeface="Helvetica Neue"/>
                <a:sym typeface="Helvetica Neue"/>
              </a:rPr>
              <a:t>8.000</a:t>
            </a:r>
            <a:endParaRPr sz="1050" dirty="0">
              <a:solidFill>
                <a:schemeClr val="bg1"/>
              </a:solidFill>
              <a:latin typeface="Century Gothic" panose="020B0502020202020204" pitchFamily="34" charset="0"/>
            </a:endParaRPr>
          </a:p>
        </p:txBody>
      </p:sp>
      <p:sp>
        <p:nvSpPr>
          <p:cNvPr id="15" name="Google Shape;79;p4"/>
          <p:cNvSpPr txBox="1"/>
          <p:nvPr/>
        </p:nvSpPr>
        <p:spPr>
          <a:xfrm>
            <a:off x="4563507" y="4064753"/>
            <a:ext cx="2109145" cy="684733"/>
          </a:xfrm>
          <a:prstGeom prst="rect">
            <a:avLst/>
          </a:prstGeom>
          <a:solidFill>
            <a:schemeClr val="tx2"/>
          </a:solidFill>
          <a:ln>
            <a:noFill/>
          </a:ln>
        </p:spPr>
        <p:txBody>
          <a:bodyPr spcFirstLastPara="1" wrap="square" lIns="121900" tIns="60933" rIns="121900" bIns="60933" anchor="t" anchorCtr="0">
            <a:noAutofit/>
          </a:bodyPr>
          <a:lstStyle/>
          <a:p>
            <a:pPr>
              <a:lnSpc>
                <a:spcPct val="90000"/>
              </a:lnSpc>
              <a:buClr>
                <a:schemeClr val="dk1"/>
              </a:buClr>
              <a:buSzPts val="1600"/>
            </a:pPr>
            <a:r>
              <a:rPr lang="es-ES" b="1" dirty="0">
                <a:solidFill>
                  <a:schemeClr val="bg1"/>
                </a:solidFill>
                <a:latin typeface="Century Gothic" panose="020B0502020202020204" pitchFamily="34" charset="0"/>
                <a:cs typeface="Helvetica Neue"/>
                <a:sym typeface="Helvetica Neue"/>
              </a:rPr>
              <a:t>Empresas</a:t>
            </a:r>
            <a:r>
              <a:rPr lang="es-ES" sz="1600" dirty="0" smtClean="0">
                <a:solidFill>
                  <a:schemeClr val="bg1"/>
                </a:solidFill>
                <a:latin typeface="Century Gothic" panose="020B0502020202020204" pitchFamily="34" charset="0"/>
                <a:ea typeface="Helvetica Neue"/>
                <a:cs typeface="Helvetica Neue"/>
                <a:sym typeface="Helvetica Neue"/>
              </a:rPr>
              <a:t> </a:t>
            </a:r>
            <a:r>
              <a:rPr lang="es-ES" b="1" dirty="0">
                <a:solidFill>
                  <a:schemeClr val="bg1"/>
                </a:solidFill>
                <a:latin typeface="Century Gothic" panose="020B0502020202020204" pitchFamily="34" charset="0"/>
                <a:cs typeface="Helvetica Neue"/>
                <a:sym typeface="Helvetica Neue"/>
              </a:rPr>
              <a:t>representadas</a:t>
            </a:r>
            <a:endParaRPr b="1" dirty="0">
              <a:solidFill>
                <a:schemeClr val="bg1"/>
              </a:solidFill>
              <a:latin typeface="Century Gothic" panose="020B0502020202020204" pitchFamily="34" charset="0"/>
              <a:cs typeface="Helvetica Neue"/>
            </a:endParaRPr>
          </a:p>
        </p:txBody>
      </p:sp>
      <p:sp>
        <p:nvSpPr>
          <p:cNvPr id="16" name="Google Shape;78;p4"/>
          <p:cNvSpPr txBox="1"/>
          <p:nvPr/>
        </p:nvSpPr>
        <p:spPr>
          <a:xfrm>
            <a:off x="7925963" y="2952776"/>
            <a:ext cx="2366582" cy="420848"/>
          </a:xfrm>
          <a:prstGeom prst="rect">
            <a:avLst/>
          </a:prstGeom>
          <a:solidFill>
            <a:schemeClr val="tx2"/>
          </a:solidFill>
          <a:ln>
            <a:noFill/>
          </a:ln>
        </p:spPr>
        <p:txBody>
          <a:bodyPr spcFirstLastPara="1" wrap="square" lIns="121900" tIns="60933" rIns="121900" bIns="60933" anchor="t" anchorCtr="0">
            <a:noAutofit/>
          </a:bodyPr>
          <a:lstStyle/>
          <a:p>
            <a:pPr algn="ctr">
              <a:lnSpc>
                <a:spcPct val="90000"/>
              </a:lnSpc>
              <a:buClr>
                <a:srgbClr val="E30613"/>
              </a:buClr>
              <a:buSzPts val="4000"/>
            </a:pPr>
            <a:r>
              <a:rPr lang="es-ES" sz="2400" b="1" dirty="0" smtClean="0">
                <a:solidFill>
                  <a:schemeClr val="bg1"/>
                </a:solidFill>
                <a:latin typeface="Century Gothic" panose="020B0502020202020204" pitchFamily="34" charset="0"/>
                <a:cs typeface="Helvetica Neue"/>
                <a:sym typeface="Helvetica Neue"/>
              </a:rPr>
              <a:t>55.000</a:t>
            </a:r>
            <a:endParaRPr sz="1600" dirty="0">
              <a:solidFill>
                <a:schemeClr val="bg1"/>
              </a:solidFill>
              <a:latin typeface="Century Gothic" panose="020B0502020202020204" pitchFamily="34" charset="0"/>
            </a:endParaRPr>
          </a:p>
        </p:txBody>
      </p:sp>
      <p:sp>
        <p:nvSpPr>
          <p:cNvPr id="17" name="Google Shape;79;p4"/>
          <p:cNvSpPr txBox="1"/>
          <p:nvPr/>
        </p:nvSpPr>
        <p:spPr>
          <a:xfrm>
            <a:off x="8350939" y="3322666"/>
            <a:ext cx="1500599" cy="420848"/>
          </a:xfrm>
          <a:prstGeom prst="rect">
            <a:avLst/>
          </a:prstGeom>
          <a:solidFill>
            <a:schemeClr val="tx2"/>
          </a:solidFill>
          <a:ln>
            <a:noFill/>
          </a:ln>
        </p:spPr>
        <p:txBody>
          <a:bodyPr spcFirstLastPara="1" wrap="square" lIns="121900" tIns="60933" rIns="121900" bIns="60933" anchor="t" anchorCtr="0">
            <a:noAutofit/>
          </a:bodyPr>
          <a:lstStyle/>
          <a:p>
            <a:pPr algn="ctr">
              <a:lnSpc>
                <a:spcPct val="90000"/>
              </a:lnSpc>
              <a:buClr>
                <a:schemeClr val="dk1"/>
              </a:buClr>
              <a:buSzPts val="1600"/>
            </a:pPr>
            <a:r>
              <a:rPr lang="es-ES" dirty="0" smtClean="0">
                <a:solidFill>
                  <a:schemeClr val="bg1"/>
                </a:solidFill>
                <a:latin typeface="Century Gothic" panose="020B0502020202020204" pitchFamily="34" charset="0"/>
                <a:ea typeface="Helvetica Neue"/>
                <a:cs typeface="Helvetica Neue"/>
                <a:sym typeface="Helvetica Neue"/>
              </a:rPr>
              <a:t>Empleos</a:t>
            </a:r>
            <a:endParaRPr sz="1200" dirty="0">
              <a:solidFill>
                <a:schemeClr val="bg1"/>
              </a:solidFill>
              <a:latin typeface="Century Gothic" panose="020B0502020202020204" pitchFamily="34" charset="0"/>
            </a:endParaRPr>
          </a:p>
        </p:txBody>
      </p:sp>
      <p:sp>
        <p:nvSpPr>
          <p:cNvPr id="18" name="Google Shape;78;p4"/>
          <p:cNvSpPr txBox="1"/>
          <p:nvPr/>
        </p:nvSpPr>
        <p:spPr>
          <a:xfrm>
            <a:off x="4309775" y="5956430"/>
            <a:ext cx="1959683" cy="534541"/>
          </a:xfrm>
          <a:prstGeom prst="rect">
            <a:avLst/>
          </a:prstGeom>
          <a:solidFill>
            <a:schemeClr val="tx2"/>
          </a:solidFill>
          <a:ln>
            <a:noFill/>
          </a:ln>
        </p:spPr>
        <p:txBody>
          <a:bodyPr spcFirstLastPara="1" wrap="square" lIns="121900" tIns="60933" rIns="121900" bIns="60933" anchor="t" anchorCtr="0">
            <a:noAutofit/>
          </a:bodyPr>
          <a:lstStyle/>
          <a:p>
            <a:pPr>
              <a:lnSpc>
                <a:spcPct val="90000"/>
              </a:lnSpc>
              <a:buClr>
                <a:srgbClr val="E30613"/>
              </a:buClr>
              <a:buSzPts val="4000"/>
            </a:pPr>
            <a:r>
              <a:rPr lang="es-ES" sz="2400" b="1" dirty="0" smtClean="0">
                <a:solidFill>
                  <a:schemeClr val="bg1"/>
                </a:solidFill>
                <a:latin typeface="Century Gothic" panose="020B0502020202020204" pitchFamily="34" charset="0"/>
                <a:ea typeface="Helvetica Neue"/>
                <a:cs typeface="Helvetica Neue"/>
                <a:sym typeface="Helvetica Neue"/>
              </a:rPr>
              <a:t>España</a:t>
            </a:r>
            <a:endParaRPr sz="700" dirty="0">
              <a:solidFill>
                <a:schemeClr val="bg1"/>
              </a:solidFill>
              <a:latin typeface="Century Gothic" panose="020B0502020202020204" pitchFamily="34" charset="0"/>
            </a:endParaRPr>
          </a:p>
        </p:txBody>
      </p:sp>
      <p:sp>
        <p:nvSpPr>
          <p:cNvPr id="20" name="Google Shape;78;p4"/>
          <p:cNvSpPr txBox="1"/>
          <p:nvPr/>
        </p:nvSpPr>
        <p:spPr>
          <a:xfrm>
            <a:off x="1921415" y="5470923"/>
            <a:ext cx="1399202" cy="420848"/>
          </a:xfrm>
          <a:prstGeom prst="rect">
            <a:avLst/>
          </a:prstGeom>
          <a:solidFill>
            <a:schemeClr val="tx2"/>
          </a:solidFill>
          <a:ln>
            <a:noFill/>
          </a:ln>
        </p:spPr>
        <p:txBody>
          <a:bodyPr spcFirstLastPara="1" wrap="square" lIns="121900" tIns="60933" rIns="121900" bIns="60933" anchor="t" anchorCtr="0">
            <a:noAutofit/>
          </a:bodyPr>
          <a:lstStyle/>
          <a:p>
            <a:pPr>
              <a:lnSpc>
                <a:spcPct val="90000"/>
              </a:lnSpc>
              <a:buClr>
                <a:srgbClr val="E30613"/>
              </a:buClr>
              <a:buSzPts val="4000"/>
            </a:pPr>
            <a:r>
              <a:rPr lang="es-ES" sz="2400" b="1" dirty="0">
                <a:solidFill>
                  <a:schemeClr val="bg1"/>
                </a:solidFill>
                <a:latin typeface="Century Gothic" panose="020B0502020202020204" pitchFamily="34" charset="0"/>
                <a:ea typeface="Helvetica Neue"/>
                <a:cs typeface="Helvetica Neue"/>
                <a:sym typeface="Helvetica Neue"/>
              </a:rPr>
              <a:t>Social</a:t>
            </a:r>
            <a:endParaRPr sz="2400" b="1" dirty="0">
              <a:solidFill>
                <a:schemeClr val="bg1"/>
              </a:solidFill>
              <a:latin typeface="Century Gothic" panose="020B0502020202020204" pitchFamily="34" charset="0"/>
              <a:ea typeface="Helvetica Neue"/>
              <a:cs typeface="Helvetica Neue"/>
            </a:endParaRPr>
          </a:p>
        </p:txBody>
      </p:sp>
      <p:sp>
        <p:nvSpPr>
          <p:cNvPr id="21" name="Google Shape;79;p4"/>
          <p:cNvSpPr txBox="1"/>
          <p:nvPr/>
        </p:nvSpPr>
        <p:spPr>
          <a:xfrm>
            <a:off x="1918831" y="5151771"/>
            <a:ext cx="1814420" cy="420848"/>
          </a:xfrm>
          <a:prstGeom prst="rect">
            <a:avLst/>
          </a:prstGeom>
          <a:solidFill>
            <a:schemeClr val="tx2"/>
          </a:solidFill>
          <a:ln>
            <a:noFill/>
          </a:ln>
        </p:spPr>
        <p:txBody>
          <a:bodyPr spcFirstLastPara="1" wrap="square" lIns="121900" tIns="60933" rIns="121900" bIns="60933" anchor="t" anchorCtr="0">
            <a:noAutofit/>
          </a:bodyPr>
          <a:lstStyle/>
          <a:p>
            <a:pPr>
              <a:lnSpc>
                <a:spcPct val="90000"/>
              </a:lnSpc>
              <a:buClr>
                <a:schemeClr val="dk1"/>
              </a:buClr>
              <a:buSzPts val="1600"/>
            </a:pPr>
            <a:r>
              <a:rPr lang="es-ES" b="1" dirty="0">
                <a:solidFill>
                  <a:schemeClr val="bg1"/>
                </a:solidFill>
                <a:latin typeface="Century Gothic" panose="020B0502020202020204" pitchFamily="34" charset="0"/>
                <a:cs typeface="Helvetica Neue"/>
                <a:sym typeface="Helvetica Neue"/>
              </a:rPr>
              <a:t>Economía</a:t>
            </a:r>
            <a:endParaRPr b="1" dirty="0">
              <a:solidFill>
                <a:schemeClr val="bg1"/>
              </a:solidFill>
              <a:latin typeface="Century Gothic" panose="020B0502020202020204" pitchFamily="34" charset="0"/>
              <a:cs typeface="Helvetica Neue"/>
            </a:endParaRPr>
          </a:p>
        </p:txBody>
      </p:sp>
      <p:pic>
        <p:nvPicPr>
          <p:cNvPr id="22" name="Picture 2"/>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rcRect/>
          <a:stretch>
            <a:fillRect/>
          </a:stretch>
        </p:blipFill>
        <p:spPr>
          <a:xfrm rot="-1226122">
            <a:off x="5561361" y="5416146"/>
            <a:ext cx="1630918" cy="1423346"/>
          </a:xfrm>
          <a:prstGeom prst="rect">
            <a:avLst/>
          </a:prstGeom>
          <a:solidFill>
            <a:schemeClr val="tx2"/>
          </a:solidFill>
        </p:spPr>
      </p:pic>
      <p:sp>
        <p:nvSpPr>
          <p:cNvPr id="23" name="Conector 22"/>
          <p:cNvSpPr/>
          <p:nvPr/>
        </p:nvSpPr>
        <p:spPr>
          <a:xfrm>
            <a:off x="5881550" y="6452879"/>
            <a:ext cx="45719" cy="45840"/>
          </a:xfrm>
          <a:prstGeom prst="flowChartConnector">
            <a:avLst/>
          </a:prstGeom>
          <a:solidFill>
            <a:schemeClr val="tx2"/>
          </a:solidFill>
          <a:ln>
            <a:solidFill>
              <a:srgbClr val="8AA7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4" name="Conector 23"/>
          <p:cNvSpPr/>
          <p:nvPr/>
        </p:nvSpPr>
        <p:spPr>
          <a:xfrm>
            <a:off x="6738726" y="5992495"/>
            <a:ext cx="45719" cy="45840"/>
          </a:xfrm>
          <a:prstGeom prst="flowChartConnector">
            <a:avLst/>
          </a:prstGeom>
          <a:solidFill>
            <a:schemeClr val="tx2"/>
          </a:solidFill>
          <a:ln>
            <a:solidFill>
              <a:srgbClr val="8AA7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5" name="Conector 24"/>
          <p:cNvSpPr/>
          <p:nvPr/>
        </p:nvSpPr>
        <p:spPr>
          <a:xfrm>
            <a:off x="5962767" y="6769322"/>
            <a:ext cx="45719" cy="45840"/>
          </a:xfrm>
          <a:prstGeom prst="flowChartConnector">
            <a:avLst/>
          </a:prstGeom>
          <a:solidFill>
            <a:schemeClr val="tx2"/>
          </a:solidFill>
          <a:ln>
            <a:solidFill>
              <a:srgbClr val="8AA7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6" name="Conector 25"/>
          <p:cNvSpPr/>
          <p:nvPr/>
        </p:nvSpPr>
        <p:spPr>
          <a:xfrm>
            <a:off x="6060700" y="5996552"/>
            <a:ext cx="45719" cy="45840"/>
          </a:xfrm>
          <a:prstGeom prst="flowChartConnector">
            <a:avLst/>
          </a:prstGeom>
          <a:solidFill>
            <a:schemeClr val="tx2"/>
          </a:solidFill>
          <a:ln>
            <a:solidFill>
              <a:srgbClr val="8AA7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7" name="Conector 26"/>
          <p:cNvSpPr/>
          <p:nvPr/>
        </p:nvSpPr>
        <p:spPr>
          <a:xfrm>
            <a:off x="6183482" y="5755885"/>
            <a:ext cx="45719" cy="45840"/>
          </a:xfrm>
          <a:prstGeom prst="flowChartConnector">
            <a:avLst/>
          </a:prstGeom>
          <a:solidFill>
            <a:schemeClr val="tx2"/>
          </a:solidFill>
          <a:ln>
            <a:solidFill>
              <a:srgbClr val="8AA7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8" name="Conector 27"/>
          <p:cNvSpPr/>
          <p:nvPr/>
        </p:nvSpPr>
        <p:spPr>
          <a:xfrm>
            <a:off x="6360855" y="6644805"/>
            <a:ext cx="45719" cy="45840"/>
          </a:xfrm>
          <a:prstGeom prst="flowChartConnector">
            <a:avLst/>
          </a:prstGeom>
          <a:solidFill>
            <a:schemeClr val="tx2"/>
          </a:solidFill>
          <a:ln>
            <a:solidFill>
              <a:srgbClr val="8AA7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9" name="Conector 28"/>
          <p:cNvSpPr/>
          <p:nvPr/>
        </p:nvSpPr>
        <p:spPr>
          <a:xfrm>
            <a:off x="6457264" y="5828131"/>
            <a:ext cx="45719" cy="45840"/>
          </a:xfrm>
          <a:prstGeom prst="flowChartConnector">
            <a:avLst/>
          </a:prstGeom>
          <a:solidFill>
            <a:schemeClr val="tx2"/>
          </a:solidFill>
          <a:ln>
            <a:solidFill>
              <a:srgbClr val="8AA7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0" name="Conector 29"/>
          <p:cNvSpPr/>
          <p:nvPr/>
        </p:nvSpPr>
        <p:spPr>
          <a:xfrm>
            <a:off x="6206341" y="6194469"/>
            <a:ext cx="45719" cy="45840"/>
          </a:xfrm>
          <a:prstGeom prst="flowChartConnector">
            <a:avLst/>
          </a:prstGeom>
          <a:solidFill>
            <a:schemeClr val="tx2"/>
          </a:solidFill>
          <a:ln>
            <a:solidFill>
              <a:srgbClr val="8AA7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31" name="Picture 4"/>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 xmlns:asvg="http://schemas.microsoft.com/office/drawing/2016/SVG/main" r:embed="rId13"/>
              </a:ext>
            </a:extLst>
          </a:blip>
          <a:srcRect/>
          <a:stretch>
            <a:fillRect/>
          </a:stretch>
        </p:blipFill>
        <p:spPr>
          <a:xfrm>
            <a:off x="1918831" y="6103840"/>
            <a:ext cx="923945" cy="910840"/>
          </a:xfrm>
          <a:prstGeom prst="rect">
            <a:avLst/>
          </a:prstGeom>
          <a:solidFill>
            <a:schemeClr val="tx2"/>
          </a:solidFill>
        </p:spPr>
      </p:pic>
      <p:pic>
        <p:nvPicPr>
          <p:cNvPr id="32" name="Picture 2"/>
          <p:cNvPicPr>
            <a:picLocks noChangeAspect="1"/>
          </p:cNvPicPr>
          <p:nvPr/>
        </p:nvPicPr>
        <p:blipFill>
          <a:blip r:embed="rId14">
            <a:extLst>
              <a:ext uri="{28A0092B-C50C-407E-A947-70E740481C1C}">
                <a14:useLocalDpi xmlns:a14="http://schemas.microsoft.com/office/drawing/2010/main" val="0"/>
              </a:ext>
              <a:ext uri="{96DAC541-7B7A-43D3-8B79-37D633B846F1}">
                <asvg:svgBlip xmlns="" xmlns:asvg="http://schemas.microsoft.com/office/drawing/2016/SVG/main" r:embed="rId15"/>
              </a:ext>
            </a:extLst>
          </a:blip>
          <a:srcRect/>
          <a:stretch>
            <a:fillRect/>
          </a:stretch>
        </p:blipFill>
        <p:spPr>
          <a:xfrm>
            <a:off x="6041241" y="3274298"/>
            <a:ext cx="1100885" cy="1100885"/>
          </a:xfrm>
          <a:prstGeom prst="rect">
            <a:avLst/>
          </a:prstGeom>
          <a:solidFill>
            <a:schemeClr val="tx2"/>
          </a:solidFill>
        </p:spPr>
      </p:pic>
      <p:pic>
        <p:nvPicPr>
          <p:cNvPr id="33" name="Picture 3"/>
          <p:cNvPicPr>
            <a:picLocks noChangeAspect="1"/>
          </p:cNvPicPr>
          <p:nvPr/>
        </p:nvPicPr>
        <p:blipFill>
          <a:blip r:embed="rId16">
            <a:extLst>
              <a:ext uri="{28A0092B-C50C-407E-A947-70E740481C1C}">
                <a14:useLocalDpi xmlns:a14="http://schemas.microsoft.com/office/drawing/2010/main" val="0"/>
              </a:ext>
              <a:ext uri="{96DAC541-7B7A-43D3-8B79-37D633B846F1}">
                <asvg:svgBlip xmlns="" xmlns:asvg="http://schemas.microsoft.com/office/drawing/2016/SVG/main" r:embed="rId17"/>
              </a:ext>
            </a:extLst>
          </a:blip>
          <a:srcRect/>
          <a:stretch>
            <a:fillRect/>
          </a:stretch>
        </p:blipFill>
        <p:spPr>
          <a:xfrm>
            <a:off x="8572111" y="3681271"/>
            <a:ext cx="1022985" cy="777469"/>
          </a:xfrm>
          <a:prstGeom prst="rect">
            <a:avLst/>
          </a:prstGeom>
          <a:solidFill>
            <a:schemeClr val="tx2"/>
          </a:solidFill>
        </p:spPr>
      </p:pic>
      <p:pic>
        <p:nvPicPr>
          <p:cNvPr id="34" name="Picture 6"/>
          <p:cNvPicPr>
            <a:picLocks noChangeAspect="1"/>
          </p:cNvPicPr>
          <p:nvPr/>
        </p:nvPicPr>
        <p:blipFill>
          <a:blip r:embed="rId18" cstate="print">
            <a:extLst>
              <a:ext uri="{28A0092B-C50C-407E-A947-70E740481C1C}">
                <a14:useLocalDpi xmlns:a14="http://schemas.microsoft.com/office/drawing/2010/main" val="0"/>
              </a:ext>
              <a:ext uri="{96DAC541-7B7A-43D3-8B79-37D633B846F1}">
                <asvg:svgBlip xmlns="" xmlns:asvg="http://schemas.microsoft.com/office/drawing/2016/SVG/main" r:embed="rId19"/>
              </a:ext>
            </a:extLst>
          </a:blip>
          <a:srcRect/>
          <a:stretch>
            <a:fillRect/>
          </a:stretch>
        </p:blipFill>
        <p:spPr>
          <a:xfrm>
            <a:off x="2675269" y="3785883"/>
            <a:ext cx="746964" cy="567693"/>
          </a:xfrm>
          <a:prstGeom prst="rect">
            <a:avLst/>
          </a:prstGeom>
          <a:solidFill>
            <a:schemeClr val="tx2"/>
          </a:solidFill>
        </p:spPr>
      </p:pic>
      <p:sp>
        <p:nvSpPr>
          <p:cNvPr id="35" name="Marcador de texto 5"/>
          <p:cNvSpPr txBox="1">
            <a:spLocks/>
          </p:cNvSpPr>
          <p:nvPr/>
        </p:nvSpPr>
        <p:spPr>
          <a:xfrm>
            <a:off x="7514891" y="4874515"/>
            <a:ext cx="3277107" cy="2305421"/>
          </a:xfrm>
          <a:prstGeom prst="round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defPPr marR="0" lvl="0" algn="l" rtl="0">
              <a:lnSpc>
                <a:spcPct val="100000"/>
              </a:lnSpc>
              <a:spcBef>
                <a:spcPts val="0"/>
              </a:spcBef>
              <a:spcAft>
                <a:spcPts val="0"/>
              </a:spcAft>
            </a:defPPr>
            <a:lvl1pPr algn="ctr"/>
          </a:lstStyle>
          <a:p>
            <a:endParaRPr lang="es-ES" dirty="0"/>
          </a:p>
        </p:txBody>
      </p:sp>
      <p:grpSp>
        <p:nvGrpSpPr>
          <p:cNvPr id="36" name="Grupo 35"/>
          <p:cNvGrpSpPr/>
          <p:nvPr/>
        </p:nvGrpSpPr>
        <p:grpSpPr>
          <a:xfrm>
            <a:off x="7572453" y="5046704"/>
            <a:ext cx="3031096" cy="2096218"/>
            <a:chOff x="5275634" y="2791928"/>
            <a:chExt cx="3104204" cy="2411998"/>
          </a:xfrm>
          <a:solidFill>
            <a:schemeClr val="tx2"/>
          </a:solidFill>
        </p:grpSpPr>
        <p:sp>
          <p:nvSpPr>
            <p:cNvPr id="37" name="Google Shape;79;p4"/>
            <p:cNvSpPr txBox="1"/>
            <p:nvPr/>
          </p:nvSpPr>
          <p:spPr>
            <a:xfrm>
              <a:off x="5275634" y="2791928"/>
              <a:ext cx="3104204" cy="419741"/>
            </a:xfrm>
            <a:prstGeom prst="rect">
              <a:avLst/>
            </a:prstGeom>
            <a:grpFill/>
            <a:ln>
              <a:noFill/>
            </a:ln>
          </p:spPr>
          <p:txBody>
            <a:bodyPr spcFirstLastPara="1" wrap="square" lIns="121900" tIns="60933" rIns="121900" bIns="60933" anchor="t" anchorCtr="0">
              <a:noAutofit/>
            </a:bodyPr>
            <a:lstStyle/>
            <a:p>
              <a:pPr>
                <a:lnSpc>
                  <a:spcPct val="90000"/>
                </a:lnSpc>
                <a:buClr>
                  <a:schemeClr val="dk1"/>
                </a:buClr>
                <a:buSzPts val="1600"/>
              </a:pPr>
              <a:r>
                <a:rPr lang="es-ES" sz="2800" b="1" dirty="0" smtClean="0">
                  <a:solidFill>
                    <a:schemeClr val="bg1"/>
                  </a:solidFill>
                  <a:latin typeface="Century Gothic" panose="020B0502020202020204" pitchFamily="34" charset="0"/>
                  <a:cs typeface="Helvetica Neue"/>
                  <a:sym typeface="Helvetica Neue"/>
                </a:rPr>
                <a:t>        10  CCAA</a:t>
              </a:r>
              <a:endParaRPr sz="2800" b="1" dirty="0">
                <a:solidFill>
                  <a:schemeClr val="bg1"/>
                </a:solidFill>
                <a:latin typeface="Century Gothic" panose="020B0502020202020204" pitchFamily="34" charset="0"/>
              </a:endParaRPr>
            </a:p>
          </p:txBody>
        </p:sp>
        <p:pic>
          <p:nvPicPr>
            <p:cNvPr id="38" name="Imagen 37"/>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7321700" y="3857212"/>
              <a:ext cx="1058137" cy="398045"/>
            </a:xfrm>
            <a:prstGeom prst="rect">
              <a:avLst/>
            </a:prstGeom>
            <a:grpFill/>
          </p:spPr>
        </p:pic>
        <p:pic>
          <p:nvPicPr>
            <p:cNvPr id="39" name="Imagen 38"/>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5315158" y="3383261"/>
              <a:ext cx="940199" cy="285747"/>
            </a:xfrm>
            <a:prstGeom prst="rect">
              <a:avLst/>
            </a:prstGeom>
            <a:grpFill/>
          </p:spPr>
        </p:pic>
        <p:pic>
          <p:nvPicPr>
            <p:cNvPr id="40" name="Imagen 39"/>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6343751" y="3365027"/>
              <a:ext cx="1104792" cy="303981"/>
            </a:xfrm>
            <a:prstGeom prst="rect">
              <a:avLst/>
            </a:prstGeom>
            <a:grpFill/>
          </p:spPr>
        </p:pic>
        <p:pic>
          <p:nvPicPr>
            <p:cNvPr id="41" name="Imagen 40"/>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7536937" y="3382449"/>
              <a:ext cx="842900" cy="256175"/>
            </a:xfrm>
            <a:prstGeom prst="rect">
              <a:avLst/>
            </a:prstGeom>
            <a:grpFill/>
          </p:spPr>
        </p:pic>
        <p:pic>
          <p:nvPicPr>
            <p:cNvPr id="42" name="Imagen 41"/>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5383281" y="3928536"/>
              <a:ext cx="769284" cy="233802"/>
            </a:xfrm>
            <a:prstGeom prst="rect">
              <a:avLst/>
            </a:prstGeom>
            <a:grpFill/>
          </p:spPr>
        </p:pic>
        <p:pic>
          <p:nvPicPr>
            <p:cNvPr id="43" name="Imagen 42"/>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6425829" y="3881857"/>
              <a:ext cx="830293" cy="312336"/>
            </a:xfrm>
            <a:prstGeom prst="rect">
              <a:avLst/>
            </a:prstGeom>
            <a:grpFill/>
          </p:spPr>
        </p:pic>
        <p:pic>
          <p:nvPicPr>
            <p:cNvPr id="44" name="Imagen 43"/>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5394588" y="4322188"/>
              <a:ext cx="956511" cy="320431"/>
            </a:xfrm>
            <a:prstGeom prst="rect">
              <a:avLst/>
            </a:prstGeom>
            <a:grpFill/>
          </p:spPr>
        </p:pic>
        <p:pic>
          <p:nvPicPr>
            <p:cNvPr id="45" name="Picture 2" descr="https://tevescop.com/laborpar/wp-content/uploads/2022/05/ASESCAT-1.png"/>
            <p:cNvPicPr>
              <a:picLocks noChangeAspect="1" noChangeArrowheads="1"/>
            </p:cNvPicPr>
            <p:nvPr/>
          </p:nvPicPr>
          <p:blipFill>
            <a:blip r:embed="rId27" cstate="print">
              <a:extLst>
                <a:ext uri="{28A0092B-C50C-407E-A947-70E740481C1C}">
                  <a14:useLocalDpi xmlns:a14="http://schemas.microsoft.com/office/drawing/2010/main" val="0"/>
                </a:ext>
              </a:extLst>
            </a:blip>
            <a:srcRect/>
            <a:stretch>
              <a:fillRect/>
            </a:stretch>
          </p:blipFill>
          <p:spPr bwMode="auto">
            <a:xfrm>
              <a:off x="6510348" y="4298267"/>
              <a:ext cx="782654" cy="337351"/>
            </a:xfrm>
            <a:prstGeom prst="rect">
              <a:avLst/>
            </a:prstGeom>
            <a:grpFill/>
            <a:extLst/>
          </p:spPr>
        </p:pic>
        <p:pic>
          <p:nvPicPr>
            <p:cNvPr id="46" name="Picture 4" descr="laborales de andalucia"/>
            <p:cNvPicPr>
              <a:picLocks noChangeAspect="1" noChangeArrowheads="1"/>
            </p:cNvPicPr>
            <p:nvPr/>
          </p:nvPicPr>
          <p:blipFill>
            <a:blip r:embed="rId28" cstate="print">
              <a:extLst>
                <a:ext uri="{28A0092B-C50C-407E-A947-70E740481C1C}">
                  <a14:useLocalDpi xmlns:a14="http://schemas.microsoft.com/office/drawing/2010/main" val="0"/>
                </a:ext>
              </a:extLst>
            </a:blip>
            <a:srcRect/>
            <a:stretch>
              <a:fillRect/>
            </a:stretch>
          </p:blipFill>
          <p:spPr bwMode="auto">
            <a:xfrm>
              <a:off x="7394904" y="4225889"/>
              <a:ext cx="813666" cy="706500"/>
            </a:xfrm>
            <a:prstGeom prst="rect">
              <a:avLst/>
            </a:prstGeom>
            <a:grpFill/>
            <a:extLst/>
          </p:spPr>
        </p:pic>
        <p:pic>
          <p:nvPicPr>
            <p:cNvPr id="47" name="Picture 6" descr="https://laborpar.es/wp-content/uploads/2023/11/AESGAL_logo-blanco.png"/>
            <p:cNvPicPr>
              <a:picLocks noChangeAspect="1" noChangeArrowheads="1"/>
            </p:cNvPicPr>
            <p:nvPr/>
          </p:nvPicPr>
          <p:blipFill>
            <a:blip r:embed="rId29" cstate="print">
              <a:extLst>
                <a:ext uri="{28A0092B-C50C-407E-A947-70E740481C1C}">
                  <a14:useLocalDpi xmlns:a14="http://schemas.microsoft.com/office/drawing/2010/main" val="0"/>
                </a:ext>
              </a:extLst>
            </a:blip>
            <a:srcRect/>
            <a:stretch>
              <a:fillRect/>
            </a:stretch>
          </p:blipFill>
          <p:spPr bwMode="auto">
            <a:xfrm>
              <a:off x="6510348" y="4739692"/>
              <a:ext cx="960470" cy="464234"/>
            </a:xfrm>
            <a:prstGeom prst="rect">
              <a:avLst/>
            </a:prstGeom>
            <a:grpFill/>
            <a:extLst/>
          </p:spPr>
        </p:pic>
      </p:grpSp>
      <p:sp>
        <p:nvSpPr>
          <p:cNvPr id="48" name="Conector 47"/>
          <p:cNvSpPr/>
          <p:nvPr/>
        </p:nvSpPr>
        <p:spPr>
          <a:xfrm>
            <a:off x="5733216" y="5681193"/>
            <a:ext cx="45719" cy="45840"/>
          </a:xfrm>
          <a:prstGeom prst="flowChartConnector">
            <a:avLst/>
          </a:prstGeom>
          <a:solidFill>
            <a:schemeClr val="tx2"/>
          </a:solidFill>
          <a:ln>
            <a:solidFill>
              <a:srgbClr val="8AA7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9" name="Conector 48"/>
          <p:cNvSpPr/>
          <p:nvPr/>
        </p:nvSpPr>
        <p:spPr>
          <a:xfrm>
            <a:off x="5988410" y="5734549"/>
            <a:ext cx="45719" cy="45840"/>
          </a:xfrm>
          <a:prstGeom prst="flowChartConnector">
            <a:avLst/>
          </a:prstGeom>
          <a:solidFill>
            <a:schemeClr val="tx2"/>
          </a:solidFill>
          <a:ln>
            <a:solidFill>
              <a:srgbClr val="8AA7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9" name="Google Shape;79;p4"/>
          <p:cNvSpPr txBox="1"/>
          <p:nvPr/>
        </p:nvSpPr>
        <p:spPr>
          <a:xfrm>
            <a:off x="4483051" y="5029946"/>
            <a:ext cx="820458" cy="420848"/>
          </a:xfrm>
          <a:prstGeom prst="rect">
            <a:avLst/>
          </a:prstGeom>
          <a:solidFill>
            <a:schemeClr val="tx2"/>
          </a:solidFill>
          <a:ln>
            <a:noFill/>
          </a:ln>
        </p:spPr>
        <p:txBody>
          <a:bodyPr spcFirstLastPara="1" wrap="square" lIns="121900" tIns="60933" rIns="121900" bIns="60933" anchor="t" anchorCtr="0">
            <a:noAutofit/>
          </a:bodyPr>
          <a:lstStyle/>
          <a:p>
            <a:pPr>
              <a:lnSpc>
                <a:spcPct val="90000"/>
              </a:lnSpc>
              <a:buClr>
                <a:schemeClr val="dk1"/>
              </a:buClr>
              <a:buSzPts val="1600"/>
            </a:pPr>
            <a:r>
              <a:rPr lang="es-ES" b="1" dirty="0" smtClean="0">
                <a:solidFill>
                  <a:schemeClr val="bg1"/>
                </a:solidFill>
                <a:latin typeface="Century Gothic" panose="020B0502020202020204" pitchFamily="34" charset="0"/>
                <a:cs typeface="Helvetica Neue"/>
                <a:sym typeface="Helvetica Neue"/>
              </a:rPr>
              <a:t>En toda</a:t>
            </a:r>
            <a:r>
              <a:rPr lang="es-ES" dirty="0" smtClean="0">
                <a:solidFill>
                  <a:schemeClr val="dk1"/>
                </a:solidFill>
                <a:latin typeface="Century Gothic" panose="020B0502020202020204" pitchFamily="34" charset="0"/>
                <a:cs typeface="Helvetica Neue"/>
                <a:sym typeface="Helvetica Neue"/>
              </a:rPr>
              <a:t> </a:t>
            </a:r>
            <a:endParaRPr sz="1200" dirty="0">
              <a:latin typeface="Century Gothic" panose="020B0502020202020204" pitchFamily="34" charset="0"/>
            </a:endParaRPr>
          </a:p>
        </p:txBody>
      </p:sp>
      <p:pic>
        <p:nvPicPr>
          <p:cNvPr id="50" name="Imagen 49"/>
          <p:cNvPicPr>
            <a:picLocks noChangeAspect="1"/>
          </p:cNvPicPr>
          <p:nvPr/>
        </p:nvPicPr>
        <p:blipFill>
          <a:blip r:embed="rId30" cstate="print">
            <a:extLst>
              <a:ext uri="{28A0092B-C50C-407E-A947-70E740481C1C}">
                <a14:useLocalDpi xmlns:a14="http://schemas.microsoft.com/office/drawing/2010/main" val="0"/>
              </a:ext>
            </a:extLst>
          </a:blip>
          <a:stretch>
            <a:fillRect/>
          </a:stretch>
        </p:blipFill>
        <p:spPr>
          <a:xfrm>
            <a:off x="16140861" y="192594"/>
            <a:ext cx="1524000" cy="1077644"/>
          </a:xfrm>
          <a:prstGeom prst="rect">
            <a:avLst/>
          </a:prstGeom>
        </p:spPr>
      </p:pic>
      <p:sp>
        <p:nvSpPr>
          <p:cNvPr id="4" name="CuadroTexto 3"/>
          <p:cNvSpPr txBox="1"/>
          <p:nvPr/>
        </p:nvSpPr>
        <p:spPr>
          <a:xfrm>
            <a:off x="11028525" y="2705099"/>
            <a:ext cx="5887719" cy="4401205"/>
          </a:xfrm>
          <a:prstGeom prst="rect">
            <a:avLst/>
          </a:prstGeom>
          <a:noFill/>
        </p:spPr>
        <p:txBody>
          <a:bodyPr wrap="square" rtlCol="0">
            <a:spAutoFit/>
          </a:bodyPr>
          <a:lstStyle/>
          <a:p>
            <a:pPr algn="ctr"/>
            <a:r>
              <a:rPr lang="es-ES" sz="1600" dirty="0" smtClean="0">
                <a:latin typeface="Century Gothic" panose="020B0502020202020204" pitchFamily="34" charset="0"/>
              </a:rPr>
              <a:t>LABORPAR  es   un </a:t>
            </a:r>
            <a:r>
              <a:rPr lang="es-ES" sz="1600" dirty="0">
                <a:latin typeface="Century Gothic" panose="020B0502020202020204" pitchFamily="34" charset="0"/>
              </a:rPr>
              <a:t>espacio de interlocución para las </a:t>
            </a:r>
            <a:r>
              <a:rPr lang="es-ES" sz="1600" b="1" dirty="0">
                <a:latin typeface="Century Gothic" panose="020B0502020202020204" pitchFamily="34" charset="0"/>
              </a:rPr>
              <a:t>Sociedades Laborales </a:t>
            </a:r>
            <a:r>
              <a:rPr lang="es-ES" sz="1600" dirty="0">
                <a:latin typeface="Century Gothic" panose="020B0502020202020204" pitchFamily="34" charset="0"/>
              </a:rPr>
              <a:t>en España, como fórmula moderna, flexible y competitiva, capaz de dar a las personas trabajadoras la posibilidad de crear y gestionar sus propias empresas.</a:t>
            </a:r>
          </a:p>
          <a:p>
            <a:endParaRPr lang="es-ES" sz="2400" dirty="0" smtClean="0">
              <a:latin typeface="Century Gothic" panose="020B0502020202020204" pitchFamily="34" charset="0"/>
            </a:endParaRPr>
          </a:p>
          <a:p>
            <a:pPr algn="ctr"/>
            <a:r>
              <a:rPr lang="es-ES" sz="2400" b="1" dirty="0">
                <a:solidFill>
                  <a:srgbClr val="336699"/>
                </a:solidFill>
                <a:latin typeface="Century Gothic" panose="020B0502020202020204" pitchFamily="34" charset="0"/>
              </a:rPr>
              <a:t>Representamos un modelo de empresa DIFERENTE, HUMANA y SOSTENIBLE</a:t>
            </a:r>
          </a:p>
          <a:p>
            <a:endParaRPr lang="es-ES" sz="2400" dirty="0">
              <a:latin typeface="Century Gothic" panose="020B0502020202020204" pitchFamily="34" charset="0"/>
            </a:endParaRPr>
          </a:p>
          <a:p>
            <a:pPr algn="ctr"/>
            <a:r>
              <a:rPr lang="es-ES" sz="1600" dirty="0" smtClean="0">
                <a:latin typeface="Century Gothic" panose="020B0502020202020204" pitchFamily="34" charset="0"/>
              </a:rPr>
              <a:t>Somos </a:t>
            </a:r>
            <a:r>
              <a:rPr lang="es-ES" sz="1600" dirty="0" smtClean="0">
                <a:latin typeface="Century Gothic" panose="020B0502020202020204" pitchFamily="34" charset="0"/>
              </a:rPr>
              <a:t>miembros </a:t>
            </a:r>
            <a:r>
              <a:rPr lang="es-ES" sz="1600" dirty="0" smtClean="0">
                <a:latin typeface="Century Gothic" panose="020B0502020202020204" pitchFamily="34" charset="0"/>
              </a:rPr>
              <a:t>de  la Confederación Empresarial Española de la  Economía Social </a:t>
            </a:r>
            <a:endParaRPr lang="es-ES" sz="1600" dirty="0">
              <a:latin typeface="Century Gothic" panose="020B0502020202020204" pitchFamily="34" charset="0"/>
            </a:endParaRPr>
          </a:p>
          <a:p>
            <a:endParaRPr lang="es-ES" sz="2400" dirty="0">
              <a:solidFill>
                <a:srgbClr val="336699"/>
              </a:solidFill>
              <a:latin typeface="Century Gothic" panose="020B0502020202020204" pitchFamily="34" charset="0"/>
            </a:endParaRPr>
          </a:p>
          <a:p>
            <a:endParaRPr lang="es-ES" sz="2400" dirty="0"/>
          </a:p>
        </p:txBody>
      </p:sp>
      <p:pic>
        <p:nvPicPr>
          <p:cNvPr id="52" name="Picture 2" descr="CEPES"/>
          <p:cNvPicPr>
            <a:picLocks noChangeAspect="1" noChangeArrowheads="1"/>
          </p:cNvPicPr>
          <p:nvPr/>
        </p:nvPicPr>
        <p:blipFill>
          <a:blip r:embed="rId31" cstate="print">
            <a:extLst>
              <a:ext uri="{28A0092B-C50C-407E-A947-70E740481C1C}">
                <a14:useLocalDpi xmlns:a14="http://schemas.microsoft.com/office/drawing/2010/main" val="0"/>
              </a:ext>
            </a:extLst>
          </a:blip>
          <a:srcRect/>
          <a:stretch>
            <a:fillRect/>
          </a:stretch>
        </p:blipFill>
        <p:spPr bwMode="auto">
          <a:xfrm>
            <a:off x="13387161" y="6329166"/>
            <a:ext cx="1173871" cy="55954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2250"/>
                                        <p:tgtEl>
                                          <p:spTgt spid="12"/>
                                        </p:tgtEl>
                                      </p:cBhvr>
                                    </p:animEffect>
                                  </p:childTnLst>
                                </p:cTn>
                              </p:par>
                              <p:par>
                                <p:cTn id="8" presetID="10"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2250"/>
                                        <p:tgtEl>
                                          <p:spTgt spid="14"/>
                                        </p:tgtEl>
                                      </p:cBhvr>
                                    </p:animEffect>
                                  </p:childTnLst>
                                </p:cTn>
                              </p:par>
                              <p:par>
                                <p:cTn id="11" presetID="10"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2250"/>
                                        <p:tgtEl>
                                          <p:spTgt spid="16"/>
                                        </p:tgtEl>
                                      </p:cBhvr>
                                    </p:animEffect>
                                  </p:childTnLst>
                                </p:cTn>
                              </p:par>
                              <p:par>
                                <p:cTn id="14" presetID="10" presetClass="entr" presetSubtype="0" fill="hold"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2250"/>
                                        <p:tgtEl>
                                          <p:spTgt spid="18"/>
                                        </p:tgtEl>
                                      </p:cBhvr>
                                    </p:animEffect>
                                  </p:childTnLst>
                                </p:cTn>
                              </p:par>
                              <p:par>
                                <p:cTn id="17" presetID="10" presetClass="entr" presetSubtype="0"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22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0"/>
            <a:ext cx="18288000" cy="1360800"/>
            <a:chOff x="0" y="0"/>
            <a:chExt cx="24384000" cy="1814400"/>
          </a:xfrm>
        </p:grpSpPr>
        <p:sp>
          <p:nvSpPr>
            <p:cNvPr id="3" name="Freeform 3"/>
            <p:cNvSpPr/>
            <p:nvPr/>
          </p:nvSpPr>
          <p:spPr>
            <a:xfrm>
              <a:off x="0" y="0"/>
              <a:ext cx="24384000" cy="1814449"/>
            </a:xfrm>
            <a:custGeom>
              <a:avLst/>
              <a:gdLst/>
              <a:ahLst/>
              <a:cxnLst/>
              <a:rect l="l" t="t" r="r" b="b"/>
              <a:pathLst>
                <a:path w="24384000" h="1814449">
                  <a:moveTo>
                    <a:pt x="0" y="0"/>
                  </a:moveTo>
                  <a:lnTo>
                    <a:pt x="24384000" y="0"/>
                  </a:lnTo>
                  <a:lnTo>
                    <a:pt x="24384000" y="1814449"/>
                  </a:lnTo>
                  <a:lnTo>
                    <a:pt x="0" y="1814449"/>
                  </a:lnTo>
                  <a:close/>
                </a:path>
              </a:pathLst>
            </a:custGeom>
            <a:solidFill>
              <a:srgbClr val="002E54"/>
            </a:solidFill>
          </p:spPr>
        </p:sp>
      </p:grpSp>
      <p:sp>
        <p:nvSpPr>
          <p:cNvPr id="7" name="TextBox 7"/>
          <p:cNvSpPr txBox="1"/>
          <p:nvPr/>
        </p:nvSpPr>
        <p:spPr>
          <a:xfrm>
            <a:off x="1312311" y="412329"/>
            <a:ext cx="15590550" cy="677108"/>
          </a:xfrm>
          <a:prstGeom prst="rect">
            <a:avLst/>
          </a:prstGeom>
        </p:spPr>
        <p:txBody>
          <a:bodyPr lIns="0" tIns="0" rIns="0" bIns="0" rtlCol="0" anchor="t">
            <a:spAutoFit/>
          </a:bodyPr>
          <a:lstStyle/>
          <a:p>
            <a:pPr>
              <a:buSzPts val="3200"/>
            </a:pPr>
            <a:r>
              <a:rPr lang="es-ES" sz="4400" b="1" dirty="0">
                <a:solidFill>
                  <a:schemeClr val="bg1"/>
                </a:solidFill>
                <a:latin typeface="Century Gothic"/>
                <a:ea typeface="Century Gothic"/>
                <a:cs typeface="Century Gothic"/>
                <a:sym typeface="Century Gothic"/>
              </a:rPr>
              <a:t>Regulación de la Sociedad Laboral</a:t>
            </a:r>
          </a:p>
        </p:txBody>
      </p:sp>
      <p:sp>
        <p:nvSpPr>
          <p:cNvPr id="8" name="1 Rectángulo"/>
          <p:cNvSpPr/>
          <p:nvPr/>
        </p:nvSpPr>
        <p:spPr>
          <a:xfrm>
            <a:off x="1370652" y="1710652"/>
            <a:ext cx="16294208" cy="2801729"/>
          </a:xfrm>
          <a:prstGeom prst="rect">
            <a:avLst/>
          </a:prstGeom>
        </p:spPr>
        <p:txBody>
          <a:bodyPr wrap="square">
            <a:spAutoFit/>
          </a:bodyPr>
          <a:lstStyle/>
          <a:p>
            <a:pPr lvl="3">
              <a:lnSpc>
                <a:spcPct val="90000"/>
              </a:lnSpc>
              <a:spcBef>
                <a:spcPts val="1000"/>
              </a:spcBef>
              <a:defRPr/>
            </a:pPr>
            <a:endParaRPr lang="es-ES" sz="2133" dirty="0" smtClean="0">
              <a:latin typeface="Century Gothic" panose="020B0502020202020204" pitchFamily="34" charset="0"/>
            </a:endParaRPr>
          </a:p>
          <a:p>
            <a:pPr lvl="3">
              <a:lnSpc>
                <a:spcPct val="90000"/>
              </a:lnSpc>
              <a:spcBef>
                <a:spcPts val="1000"/>
              </a:spcBef>
              <a:defRPr/>
            </a:pPr>
            <a:r>
              <a:rPr lang="es-ES" sz="2133" dirty="0" smtClean="0">
                <a:latin typeface="Century Gothic" panose="020B0502020202020204" pitchFamily="34" charset="0"/>
              </a:rPr>
              <a:t>La </a:t>
            </a:r>
            <a:r>
              <a:rPr lang="es-ES" sz="2133" dirty="0">
                <a:latin typeface="Century Gothic" panose="020B0502020202020204" pitchFamily="34" charset="0"/>
              </a:rPr>
              <a:t>Sociedad laboral, aun siendo una sociedad de capital, </a:t>
            </a:r>
            <a:r>
              <a:rPr lang="es-ES" sz="2133" b="1" dirty="0">
                <a:latin typeface="Century Gothic" panose="020B0502020202020204" pitchFamily="34" charset="0"/>
              </a:rPr>
              <a:t>tiene ley propia</a:t>
            </a:r>
            <a:r>
              <a:rPr lang="es-ES" sz="2133" dirty="0" smtClean="0">
                <a:latin typeface="Century Gothic" panose="020B0502020202020204" pitchFamily="34" charset="0"/>
              </a:rPr>
              <a:t>:</a:t>
            </a:r>
          </a:p>
          <a:p>
            <a:pPr lvl="3">
              <a:lnSpc>
                <a:spcPct val="90000"/>
              </a:lnSpc>
              <a:spcBef>
                <a:spcPts val="1000"/>
              </a:spcBef>
              <a:defRPr/>
            </a:pPr>
            <a:r>
              <a:rPr lang="es-ES" sz="2400" b="1" dirty="0" smtClean="0">
                <a:solidFill>
                  <a:srgbClr val="336699"/>
                </a:solidFill>
                <a:latin typeface="Century Gothic" panose="020B0502020202020204" pitchFamily="34" charset="0"/>
              </a:rPr>
              <a:t>Ley </a:t>
            </a:r>
            <a:r>
              <a:rPr lang="es-ES" sz="2400" b="1" dirty="0">
                <a:solidFill>
                  <a:srgbClr val="336699"/>
                </a:solidFill>
                <a:latin typeface="Century Gothic" panose="020B0502020202020204" pitchFamily="34" charset="0"/>
              </a:rPr>
              <a:t>44/2015 de 14 de octubre de Sociedad laborales y </a:t>
            </a:r>
            <a:r>
              <a:rPr lang="es-ES" sz="2400" b="1" dirty="0" smtClean="0">
                <a:solidFill>
                  <a:srgbClr val="336699"/>
                </a:solidFill>
                <a:latin typeface="Century Gothic" panose="020B0502020202020204" pitchFamily="34" charset="0"/>
              </a:rPr>
              <a:t>Participadas</a:t>
            </a:r>
          </a:p>
          <a:p>
            <a:pPr lvl="3">
              <a:lnSpc>
                <a:spcPct val="90000"/>
              </a:lnSpc>
              <a:spcBef>
                <a:spcPts val="1000"/>
              </a:spcBef>
              <a:defRPr/>
            </a:pPr>
            <a:endParaRPr lang="es-ES" sz="2000" b="1" dirty="0" smtClean="0">
              <a:solidFill>
                <a:srgbClr val="336699"/>
              </a:solidFill>
              <a:latin typeface="Century Gothic" panose="020B0502020202020204" pitchFamily="34" charset="0"/>
            </a:endParaRPr>
          </a:p>
          <a:p>
            <a:pPr marL="0" lvl="3">
              <a:lnSpc>
                <a:spcPct val="90000"/>
              </a:lnSpc>
              <a:spcBef>
                <a:spcPts val="1000"/>
              </a:spcBef>
              <a:defRPr/>
            </a:pPr>
            <a:r>
              <a:rPr lang="es-ES" sz="1867" dirty="0" smtClean="0">
                <a:latin typeface="Century Gothic" panose="020B0502020202020204" pitchFamily="34" charset="0"/>
              </a:rPr>
              <a:t>La </a:t>
            </a:r>
            <a:r>
              <a:rPr lang="es-ES" sz="1867" dirty="0">
                <a:latin typeface="Century Gothic" panose="020B0502020202020204" pitchFamily="34" charset="0"/>
              </a:rPr>
              <a:t>primera ley data de </a:t>
            </a:r>
            <a:r>
              <a:rPr lang="es-ES" sz="1867" dirty="0" smtClean="0">
                <a:latin typeface="Century Gothic" panose="020B0502020202020204" pitchFamily="34" charset="0"/>
              </a:rPr>
              <a:t>1986. </a:t>
            </a:r>
            <a:r>
              <a:rPr lang="es-ES" sz="2000" dirty="0">
                <a:latin typeface="Century Gothic" panose="020B0502020202020204" pitchFamily="34" charset="0"/>
              </a:rPr>
              <a:t>En todo lo no regulado por la ley propia se aplica a la sociedad laboral la </a:t>
            </a:r>
            <a:r>
              <a:rPr lang="es-ES" sz="2000" b="1" dirty="0">
                <a:solidFill>
                  <a:srgbClr val="336699"/>
                </a:solidFill>
                <a:latin typeface="Century Gothic" panose="020B0502020202020204" pitchFamily="34" charset="0"/>
              </a:rPr>
              <a:t>Ley de </a:t>
            </a:r>
            <a:r>
              <a:rPr lang="es-ES" sz="2000" b="1" dirty="0" smtClean="0">
                <a:solidFill>
                  <a:srgbClr val="336699"/>
                </a:solidFill>
                <a:latin typeface="Century Gothic" panose="020B0502020202020204" pitchFamily="34" charset="0"/>
              </a:rPr>
              <a:t>Sociedades </a:t>
            </a:r>
            <a:r>
              <a:rPr lang="es-ES" sz="2000" b="1" dirty="0">
                <a:solidFill>
                  <a:srgbClr val="336699"/>
                </a:solidFill>
                <a:latin typeface="Century Gothic" panose="020B0502020202020204" pitchFamily="34" charset="0"/>
              </a:rPr>
              <a:t>de </a:t>
            </a:r>
            <a:r>
              <a:rPr lang="es-ES" sz="2000" b="1" dirty="0" smtClean="0">
                <a:solidFill>
                  <a:srgbClr val="336699"/>
                </a:solidFill>
                <a:latin typeface="Century Gothic" panose="020B0502020202020204" pitchFamily="34" charset="0"/>
              </a:rPr>
              <a:t>Capital. Estamos sujetos además a ley 5/11 de 29 de marzo de Economía Social.</a:t>
            </a:r>
            <a:endParaRPr lang="es-ES" sz="2000" b="1" dirty="0">
              <a:solidFill>
                <a:srgbClr val="336699"/>
              </a:solidFill>
              <a:latin typeface="Century Gothic" panose="020B0502020202020204" pitchFamily="34" charset="0"/>
            </a:endParaRPr>
          </a:p>
          <a:p>
            <a:pPr lvl="3">
              <a:lnSpc>
                <a:spcPct val="90000"/>
              </a:lnSpc>
              <a:spcBef>
                <a:spcPts val="1000"/>
              </a:spcBef>
              <a:defRPr/>
            </a:pPr>
            <a:endParaRPr lang="es-ES" sz="1867" dirty="0">
              <a:latin typeface="Century Gothic" panose="020B0502020202020204" pitchFamily="34" charset="0"/>
            </a:endParaRPr>
          </a:p>
        </p:txBody>
      </p:sp>
      <p:pic>
        <p:nvPicPr>
          <p:cNvPr id="10" name="Picture 2"/>
          <p:cNvPicPr>
            <a:picLocks noChangeAspect="1"/>
          </p:cNvPicPr>
          <p:nvPr/>
        </p:nvPicPr>
        <p:blipFill>
          <a:blip r:embed="rId3">
            <a:extLst>
              <a:ext uri="{28A0092B-C50C-407E-A947-70E740481C1C}">
                <a14:useLocalDpi xmlns:a14="http://schemas.microsoft.com/office/drawing/2010/main" val="0"/>
              </a:ext>
              <a:ext uri="{96DAC541-7B7A-43D3-8B79-37D633B846F1}">
                <asvg:svgBlip xmlns="" xmlns:asvg="http://schemas.microsoft.com/office/drawing/2016/SVG/main" r:embed="rId5"/>
              </a:ext>
            </a:extLst>
          </a:blip>
          <a:srcRect/>
          <a:stretch>
            <a:fillRect/>
          </a:stretch>
        </p:blipFill>
        <p:spPr>
          <a:xfrm>
            <a:off x="1277098" y="1601913"/>
            <a:ext cx="1278779" cy="1290511"/>
          </a:xfrm>
          <a:prstGeom prst="rect">
            <a:avLst/>
          </a:prstGeom>
        </p:spPr>
      </p:pic>
      <p:pic>
        <p:nvPicPr>
          <p:cNvPr id="11" name="Imagen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6140861" y="192594"/>
            <a:ext cx="1524000" cy="1077644"/>
          </a:xfrm>
          <a:prstGeom prst="rect">
            <a:avLst/>
          </a:prstGeom>
        </p:spPr>
      </p:pic>
      <p:sp>
        <p:nvSpPr>
          <p:cNvPr id="4" name="Rectángulo 3"/>
          <p:cNvSpPr/>
          <p:nvPr/>
        </p:nvSpPr>
        <p:spPr>
          <a:xfrm>
            <a:off x="6659577" y="4122650"/>
            <a:ext cx="4968845" cy="461665"/>
          </a:xfrm>
          <a:prstGeom prst="rect">
            <a:avLst/>
          </a:prstGeom>
        </p:spPr>
        <p:txBody>
          <a:bodyPr wrap="square">
            <a:spAutoFit/>
          </a:bodyPr>
          <a:lstStyle/>
          <a:p>
            <a:r>
              <a:rPr lang="es-ES" sz="2400" b="1" dirty="0">
                <a:latin typeface="Century Gothic"/>
                <a:ea typeface="Century Gothic"/>
                <a:cs typeface="Century Gothic"/>
                <a:sym typeface="Century Gothic"/>
              </a:rPr>
              <a:t>¿Qué es una Sociedad Laboral?</a:t>
            </a:r>
            <a:endParaRPr lang="es-ES" sz="2400" dirty="0"/>
          </a:p>
        </p:txBody>
      </p:sp>
      <p:grpSp>
        <p:nvGrpSpPr>
          <p:cNvPr id="14" name="Grupo 13"/>
          <p:cNvGrpSpPr/>
          <p:nvPr/>
        </p:nvGrpSpPr>
        <p:grpSpPr>
          <a:xfrm>
            <a:off x="1309577" y="4754502"/>
            <a:ext cx="16355285" cy="1913260"/>
            <a:chOff x="0" y="0"/>
            <a:chExt cx="10332917" cy="1812905"/>
          </a:xfrm>
        </p:grpSpPr>
        <p:sp>
          <p:nvSpPr>
            <p:cNvPr id="30" name="Rectángulo redondeado 29"/>
            <p:cNvSpPr/>
            <p:nvPr/>
          </p:nvSpPr>
          <p:spPr>
            <a:xfrm>
              <a:off x="0" y="0"/>
              <a:ext cx="10332917" cy="1812905"/>
            </a:xfrm>
            <a:prstGeom prst="roundRect">
              <a:avLst>
                <a:gd name="adj" fmla="val 10000"/>
              </a:avLst>
            </a:prstGeom>
            <a:solidFill>
              <a:srgbClr val="44546A"/>
            </a:solidFill>
            <a:ln>
              <a:solidFill>
                <a:srgbClr val="44546A"/>
              </a:solidFill>
            </a:ln>
          </p:spPr>
          <p:style>
            <a:lnRef idx="2">
              <a:schemeClr val="accent5">
                <a:shade val="50000"/>
              </a:schemeClr>
            </a:lnRef>
            <a:fillRef idx="1">
              <a:schemeClr val="accent5"/>
            </a:fillRef>
            <a:effectRef idx="0">
              <a:schemeClr val="accent5"/>
            </a:effectRef>
            <a:fontRef idx="minor">
              <a:schemeClr val="lt1"/>
            </a:fontRef>
          </p:style>
        </p:sp>
        <p:sp>
          <p:nvSpPr>
            <p:cNvPr id="31" name="CuadroTexto 30"/>
            <p:cNvSpPr txBox="1"/>
            <p:nvPr/>
          </p:nvSpPr>
          <p:spPr>
            <a:xfrm>
              <a:off x="53098" y="53098"/>
              <a:ext cx="10226721" cy="1706709"/>
            </a:xfrm>
            <a:prstGeom prst="rect">
              <a:avLst/>
            </a:prstGeom>
            <a:solidFill>
              <a:schemeClr val="tx2"/>
            </a:solidFill>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ES" sz="2400" b="1" kern="1200" dirty="0" smtClean="0">
                  <a:solidFill>
                    <a:schemeClr val="bg1"/>
                  </a:solidFill>
                </a:rPr>
                <a:t>Sociedad Anónima o Limitada</a:t>
              </a:r>
              <a:r>
                <a:rPr lang="es-ES" sz="2400" kern="1200" dirty="0" smtClean="0">
                  <a:solidFill>
                    <a:schemeClr val="bg1"/>
                  </a:solidFill>
                </a:rPr>
                <a:t>, en la que la </a:t>
              </a:r>
              <a:r>
                <a:rPr lang="es-ES" sz="2400" b="1" kern="1200" dirty="0" smtClean="0">
                  <a:solidFill>
                    <a:schemeClr val="bg1"/>
                  </a:solidFill>
                </a:rPr>
                <a:t>MAYORÍA DEL CAPITAL SOCIAL </a:t>
              </a:r>
              <a:r>
                <a:rPr lang="es-ES" sz="2400" kern="1200" dirty="0" smtClean="0">
                  <a:solidFill>
                    <a:schemeClr val="bg1"/>
                  </a:solidFill>
                </a:rPr>
                <a:t>debe estar en manos de personas trabajadoras con una relación laboral por tiempo  indefinido (a tiempo completo o parcial)</a:t>
              </a:r>
              <a:endParaRPr lang="es-ES" sz="2400" kern="1200" dirty="0">
                <a:solidFill>
                  <a:schemeClr val="bg1"/>
                </a:solidFill>
              </a:endParaRPr>
            </a:p>
          </p:txBody>
        </p:sp>
      </p:grpSp>
      <p:grpSp>
        <p:nvGrpSpPr>
          <p:cNvPr id="15" name="Grupo 14"/>
          <p:cNvGrpSpPr/>
          <p:nvPr/>
        </p:nvGrpSpPr>
        <p:grpSpPr>
          <a:xfrm>
            <a:off x="1309577" y="6984458"/>
            <a:ext cx="3053713" cy="1913260"/>
            <a:chOff x="4150" y="2082708"/>
            <a:chExt cx="1936453" cy="1812905"/>
          </a:xfrm>
        </p:grpSpPr>
        <p:sp>
          <p:nvSpPr>
            <p:cNvPr id="28" name="Rectángulo redondeado 27"/>
            <p:cNvSpPr/>
            <p:nvPr/>
          </p:nvSpPr>
          <p:spPr>
            <a:xfrm>
              <a:off x="4150" y="2082708"/>
              <a:ext cx="1936453" cy="1812905"/>
            </a:xfrm>
            <a:prstGeom prst="roundRect">
              <a:avLst>
                <a:gd name="adj" fmla="val 10000"/>
              </a:avLst>
            </a:prstGeom>
            <a:ln>
              <a:solidFill>
                <a:srgbClr val="8AA7DA"/>
              </a:solidFill>
            </a:ln>
          </p:spPr>
          <p:style>
            <a:lnRef idx="2">
              <a:schemeClr val="accent5"/>
            </a:lnRef>
            <a:fillRef idx="1">
              <a:schemeClr val="lt1"/>
            </a:fillRef>
            <a:effectRef idx="0">
              <a:schemeClr val="accent5"/>
            </a:effectRef>
            <a:fontRef idx="minor">
              <a:schemeClr val="dk1"/>
            </a:fontRef>
          </p:style>
        </p:sp>
        <p:sp>
          <p:nvSpPr>
            <p:cNvPr id="29" name="CuadroTexto 28"/>
            <p:cNvSpPr txBox="1"/>
            <p:nvPr/>
          </p:nvSpPr>
          <p:spPr>
            <a:xfrm>
              <a:off x="441730" y="2785017"/>
              <a:ext cx="1061292" cy="408286"/>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none" lIns="76200" tIns="76200" rIns="76200" bIns="76200" numCol="1" spcCol="1270" anchor="ctr" anchorCtr="0">
              <a:spAutoFit/>
            </a:bodyPr>
            <a:lstStyle/>
            <a:p>
              <a:pPr lvl="0" algn="ctr" defTabSz="889000">
                <a:lnSpc>
                  <a:spcPct val="90000"/>
                </a:lnSpc>
                <a:spcBef>
                  <a:spcPct val="0"/>
                </a:spcBef>
                <a:spcAft>
                  <a:spcPct val="35000"/>
                </a:spcAft>
              </a:pPr>
              <a:r>
                <a:rPr lang="es-ES" sz="2000" kern="1200" dirty="0" smtClean="0"/>
                <a:t>Empresa Mercantil</a:t>
              </a:r>
              <a:endParaRPr lang="es-ES" sz="2000" kern="1200" dirty="0"/>
            </a:p>
          </p:txBody>
        </p:sp>
      </p:grpSp>
      <p:grpSp>
        <p:nvGrpSpPr>
          <p:cNvPr id="16" name="Grupo 15"/>
          <p:cNvGrpSpPr/>
          <p:nvPr/>
        </p:nvGrpSpPr>
        <p:grpSpPr>
          <a:xfrm>
            <a:off x="4586061" y="6966967"/>
            <a:ext cx="3053713" cy="1913260"/>
            <a:chOff x="2704520" y="2082708"/>
            <a:chExt cx="1936453" cy="1812905"/>
          </a:xfrm>
        </p:grpSpPr>
        <p:sp>
          <p:nvSpPr>
            <p:cNvPr id="26" name="Rectángulo redondeado 25"/>
            <p:cNvSpPr/>
            <p:nvPr/>
          </p:nvSpPr>
          <p:spPr>
            <a:xfrm>
              <a:off x="2704520" y="2082708"/>
              <a:ext cx="1936453" cy="1812905"/>
            </a:xfrm>
            <a:prstGeom prst="roundRect">
              <a:avLst>
                <a:gd name="adj" fmla="val 10000"/>
              </a:avLst>
            </a:prstGeom>
            <a:ln>
              <a:solidFill>
                <a:srgbClr val="8AA7DA"/>
              </a:solidFill>
            </a:ln>
          </p:spPr>
          <p:style>
            <a:lnRef idx="2">
              <a:schemeClr val="accent5"/>
            </a:lnRef>
            <a:fillRef idx="1">
              <a:schemeClr val="lt1"/>
            </a:fillRef>
            <a:effectRef idx="0">
              <a:schemeClr val="accent5"/>
            </a:effectRef>
            <a:fontRef idx="minor">
              <a:schemeClr val="dk1"/>
            </a:fontRef>
          </p:style>
        </p:sp>
        <p:sp>
          <p:nvSpPr>
            <p:cNvPr id="27" name="CuadroTexto 26"/>
            <p:cNvSpPr txBox="1"/>
            <p:nvPr/>
          </p:nvSpPr>
          <p:spPr>
            <a:xfrm>
              <a:off x="2756839" y="2522547"/>
              <a:ext cx="1874784" cy="933225"/>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76200" tIns="76200" rIns="76200" bIns="76200" numCol="1" spcCol="1270" anchor="ctr" anchorCtr="0">
              <a:spAutoFit/>
            </a:bodyPr>
            <a:lstStyle/>
            <a:p>
              <a:pPr lvl="0" algn="ctr" defTabSz="889000">
                <a:lnSpc>
                  <a:spcPct val="90000"/>
                </a:lnSpc>
                <a:spcBef>
                  <a:spcPct val="0"/>
                </a:spcBef>
                <a:spcAft>
                  <a:spcPct val="35000"/>
                </a:spcAft>
              </a:pPr>
              <a:r>
                <a:rPr lang="es-ES" sz="2000" kern="1200" dirty="0" smtClean="0"/>
                <a:t>Personas socias trabajadoras y capitalistas</a:t>
              </a:r>
              <a:endParaRPr lang="es-ES" sz="2000" kern="1200" dirty="0"/>
            </a:p>
          </p:txBody>
        </p:sp>
      </p:grpSp>
      <p:grpSp>
        <p:nvGrpSpPr>
          <p:cNvPr id="17" name="Grupo 16"/>
          <p:cNvGrpSpPr/>
          <p:nvPr/>
        </p:nvGrpSpPr>
        <p:grpSpPr>
          <a:xfrm>
            <a:off x="7825109" y="6966967"/>
            <a:ext cx="3155746" cy="1913260"/>
            <a:chOff x="4202382" y="2082708"/>
            <a:chExt cx="1936453" cy="1812905"/>
          </a:xfrm>
        </p:grpSpPr>
        <p:sp>
          <p:nvSpPr>
            <p:cNvPr id="24" name="Rectángulo redondeado 23"/>
            <p:cNvSpPr/>
            <p:nvPr/>
          </p:nvSpPr>
          <p:spPr>
            <a:xfrm>
              <a:off x="4202382" y="2082708"/>
              <a:ext cx="1936453" cy="1812905"/>
            </a:xfrm>
            <a:prstGeom prst="roundRect">
              <a:avLst>
                <a:gd name="adj" fmla="val 10000"/>
              </a:avLst>
            </a:prstGeom>
            <a:ln>
              <a:solidFill>
                <a:srgbClr val="8AA7DA"/>
              </a:solidFill>
            </a:ln>
          </p:spPr>
          <p:style>
            <a:lnRef idx="2">
              <a:schemeClr val="accent5"/>
            </a:lnRef>
            <a:fillRef idx="1">
              <a:schemeClr val="lt1"/>
            </a:fillRef>
            <a:effectRef idx="0">
              <a:schemeClr val="accent5"/>
            </a:effectRef>
            <a:fontRef idx="minor">
              <a:schemeClr val="dk1"/>
            </a:fontRef>
          </p:style>
        </p:sp>
        <p:sp>
          <p:nvSpPr>
            <p:cNvPr id="25" name="CuadroTexto 24"/>
            <p:cNvSpPr txBox="1"/>
            <p:nvPr/>
          </p:nvSpPr>
          <p:spPr>
            <a:xfrm>
              <a:off x="4285538" y="2515304"/>
              <a:ext cx="1719026" cy="1035297"/>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76200" tIns="76200" rIns="76200" bIns="76200" numCol="1" spcCol="1270" anchor="ctr" anchorCtr="0">
              <a:spAutoFit/>
            </a:bodyPr>
            <a:lstStyle/>
            <a:p>
              <a:pPr lvl="0" algn="ctr" defTabSz="889000">
                <a:lnSpc>
                  <a:spcPct val="90000"/>
                </a:lnSpc>
                <a:spcBef>
                  <a:spcPct val="0"/>
                </a:spcBef>
                <a:spcAft>
                  <a:spcPct val="35000"/>
                </a:spcAft>
              </a:pPr>
              <a:r>
                <a:rPr lang="es-ES" sz="2000" kern="1200" dirty="0" smtClean="0"/>
                <a:t>Máximo 1/3 capital social. </a:t>
              </a:r>
            </a:p>
            <a:p>
              <a:pPr lvl="0" algn="ctr" defTabSz="889000">
                <a:lnSpc>
                  <a:spcPct val="90000"/>
                </a:lnSpc>
                <a:spcBef>
                  <a:spcPct val="0"/>
                </a:spcBef>
                <a:spcAft>
                  <a:spcPct val="35000"/>
                </a:spcAft>
              </a:pPr>
              <a:r>
                <a:rPr lang="es-ES" sz="2000" kern="1200" dirty="0" smtClean="0"/>
                <a:t>Salvo la SS.LL de dos.</a:t>
              </a:r>
              <a:endParaRPr lang="es-ES" sz="2000" kern="1200" dirty="0"/>
            </a:p>
          </p:txBody>
        </p:sp>
      </p:grpSp>
      <p:grpSp>
        <p:nvGrpSpPr>
          <p:cNvPr id="18" name="Grupo 17"/>
          <p:cNvGrpSpPr/>
          <p:nvPr/>
        </p:nvGrpSpPr>
        <p:grpSpPr>
          <a:xfrm>
            <a:off x="11208306" y="6946688"/>
            <a:ext cx="3155746" cy="1933539"/>
            <a:chOff x="6301498" y="2082708"/>
            <a:chExt cx="1936453" cy="1812905"/>
          </a:xfrm>
        </p:grpSpPr>
        <p:sp>
          <p:nvSpPr>
            <p:cNvPr id="22" name="Rectángulo redondeado 21"/>
            <p:cNvSpPr/>
            <p:nvPr/>
          </p:nvSpPr>
          <p:spPr>
            <a:xfrm>
              <a:off x="6301498" y="2082708"/>
              <a:ext cx="1936453" cy="1812905"/>
            </a:xfrm>
            <a:prstGeom prst="roundRect">
              <a:avLst>
                <a:gd name="adj" fmla="val 10000"/>
              </a:avLst>
            </a:prstGeom>
            <a:ln>
              <a:solidFill>
                <a:srgbClr val="8AA7DA"/>
              </a:solidFill>
            </a:ln>
          </p:spPr>
          <p:style>
            <a:lnRef idx="2">
              <a:schemeClr val="accent5"/>
            </a:lnRef>
            <a:fillRef idx="1">
              <a:schemeClr val="lt1"/>
            </a:fillRef>
            <a:effectRef idx="0">
              <a:schemeClr val="accent5"/>
            </a:effectRef>
            <a:fontRef idx="minor">
              <a:schemeClr val="dk1"/>
            </a:fontRef>
          </p:style>
        </p:sp>
        <p:sp>
          <p:nvSpPr>
            <p:cNvPr id="23" name="CuadroTexto 22"/>
            <p:cNvSpPr txBox="1"/>
            <p:nvPr/>
          </p:nvSpPr>
          <p:spPr>
            <a:xfrm>
              <a:off x="6390848" y="2527443"/>
              <a:ext cx="1686094" cy="923438"/>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76200" tIns="76200" rIns="76200" bIns="76200" numCol="1" spcCol="1270" anchor="ctr" anchorCtr="0">
              <a:spAutoFit/>
            </a:bodyPr>
            <a:lstStyle/>
            <a:p>
              <a:pPr lvl="0" algn="ctr" defTabSz="889000">
                <a:lnSpc>
                  <a:spcPct val="90000"/>
                </a:lnSpc>
                <a:spcBef>
                  <a:spcPct val="0"/>
                </a:spcBef>
                <a:spcAft>
                  <a:spcPct val="35000"/>
                </a:spcAft>
              </a:pPr>
              <a:r>
                <a:rPr lang="es-ES" sz="2000" kern="1200" dirty="0" smtClean="0"/>
                <a:t>Derechos y obligaciones proporcionales al capital aportado</a:t>
              </a:r>
              <a:endParaRPr lang="es-ES" sz="2000" kern="1200" dirty="0"/>
            </a:p>
          </p:txBody>
        </p:sp>
      </p:grpSp>
      <p:grpSp>
        <p:nvGrpSpPr>
          <p:cNvPr id="19" name="Grupo 18"/>
          <p:cNvGrpSpPr/>
          <p:nvPr/>
        </p:nvGrpSpPr>
        <p:grpSpPr>
          <a:xfrm>
            <a:off x="14630399" y="6972299"/>
            <a:ext cx="3034461" cy="1933539"/>
            <a:chOff x="8400614" y="2082708"/>
            <a:chExt cx="1936453" cy="1812905"/>
          </a:xfrm>
        </p:grpSpPr>
        <p:sp>
          <p:nvSpPr>
            <p:cNvPr id="20" name="Rectángulo redondeado 19"/>
            <p:cNvSpPr/>
            <p:nvPr/>
          </p:nvSpPr>
          <p:spPr>
            <a:xfrm>
              <a:off x="8400614" y="2082708"/>
              <a:ext cx="1936453" cy="1812905"/>
            </a:xfrm>
            <a:prstGeom prst="roundRect">
              <a:avLst>
                <a:gd name="adj" fmla="val 10000"/>
              </a:avLst>
            </a:prstGeom>
            <a:ln>
              <a:solidFill>
                <a:srgbClr val="8AA7DA"/>
              </a:solidFill>
            </a:ln>
          </p:spPr>
          <p:style>
            <a:lnRef idx="2">
              <a:schemeClr val="accent5"/>
            </a:lnRef>
            <a:fillRef idx="1">
              <a:schemeClr val="lt1"/>
            </a:fillRef>
            <a:effectRef idx="0">
              <a:schemeClr val="accent5"/>
            </a:effectRef>
            <a:fontRef idx="minor">
              <a:schemeClr val="dk1"/>
            </a:fontRef>
          </p:style>
        </p:sp>
        <p:sp>
          <p:nvSpPr>
            <p:cNvPr id="21" name="CuadroTexto 20"/>
            <p:cNvSpPr txBox="1"/>
            <p:nvPr/>
          </p:nvSpPr>
          <p:spPr>
            <a:xfrm>
              <a:off x="8627867" y="2527442"/>
              <a:ext cx="1633275" cy="923438"/>
            </a:xfrm>
            <a:prstGeom prst="rect">
              <a:avLst/>
            </a:prstGeom>
            <a:solidFill>
              <a:schemeClr val="bg1"/>
            </a:solidFill>
          </p:spPr>
          <p:style>
            <a:lnRef idx="0">
              <a:scrgbClr r="0" g="0" b="0"/>
            </a:lnRef>
            <a:fillRef idx="0">
              <a:scrgbClr r="0" g="0" b="0"/>
            </a:fillRef>
            <a:effectRef idx="0">
              <a:scrgbClr r="0" g="0" b="0"/>
            </a:effectRef>
            <a:fontRef idx="minor">
              <a:schemeClr val="dk1"/>
            </a:fontRef>
          </p:style>
          <p:txBody>
            <a:bodyPr spcFirstLastPara="0" vert="horz" wrap="square" lIns="76200" tIns="76200" rIns="76200" bIns="76200" numCol="1" spcCol="1270" anchor="ctr" anchorCtr="0">
              <a:spAutoFit/>
            </a:bodyPr>
            <a:lstStyle/>
            <a:p>
              <a:pPr algn="ctr" defTabSz="889000">
                <a:lnSpc>
                  <a:spcPct val="90000"/>
                </a:lnSpc>
                <a:spcBef>
                  <a:spcPct val="0"/>
                </a:spcBef>
                <a:spcAft>
                  <a:spcPct val="35000"/>
                </a:spcAft>
              </a:pPr>
              <a:r>
                <a:rPr lang="es-ES" sz="2000" dirty="0"/>
                <a:t>Prevalece la relación Laboral frente ala mercantil</a:t>
              </a:r>
            </a:p>
          </p:txBody>
        </p:sp>
      </p:grpSp>
    </p:spTree>
    <p:extLst>
      <p:ext uri="{BB962C8B-B14F-4D97-AF65-F5344CB8AC3E}">
        <p14:creationId xmlns:p14="http://schemas.microsoft.com/office/powerpoint/2010/main" val="18908622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0"/>
            <a:ext cx="18288000" cy="1360800"/>
            <a:chOff x="0" y="0"/>
            <a:chExt cx="24384000" cy="1814400"/>
          </a:xfrm>
        </p:grpSpPr>
        <p:sp>
          <p:nvSpPr>
            <p:cNvPr id="3" name="Freeform 3"/>
            <p:cNvSpPr/>
            <p:nvPr/>
          </p:nvSpPr>
          <p:spPr>
            <a:xfrm>
              <a:off x="0" y="0"/>
              <a:ext cx="24384000" cy="1814449"/>
            </a:xfrm>
            <a:custGeom>
              <a:avLst/>
              <a:gdLst/>
              <a:ahLst/>
              <a:cxnLst/>
              <a:rect l="l" t="t" r="r" b="b"/>
              <a:pathLst>
                <a:path w="24384000" h="1814449">
                  <a:moveTo>
                    <a:pt x="0" y="0"/>
                  </a:moveTo>
                  <a:lnTo>
                    <a:pt x="24384000" y="0"/>
                  </a:lnTo>
                  <a:lnTo>
                    <a:pt x="24384000" y="1814449"/>
                  </a:lnTo>
                  <a:lnTo>
                    <a:pt x="0" y="1814449"/>
                  </a:lnTo>
                  <a:close/>
                </a:path>
              </a:pathLst>
            </a:custGeom>
            <a:solidFill>
              <a:srgbClr val="002E54"/>
            </a:solidFill>
          </p:spPr>
        </p:sp>
      </p:grpSp>
      <p:sp>
        <p:nvSpPr>
          <p:cNvPr id="7" name="TextBox 7"/>
          <p:cNvSpPr txBox="1"/>
          <p:nvPr/>
        </p:nvSpPr>
        <p:spPr>
          <a:xfrm>
            <a:off x="1312311" y="412329"/>
            <a:ext cx="15590550" cy="638175"/>
          </a:xfrm>
          <a:prstGeom prst="rect">
            <a:avLst/>
          </a:prstGeom>
        </p:spPr>
        <p:txBody>
          <a:bodyPr lIns="0" tIns="0" rIns="0" bIns="0" rtlCol="0" anchor="t">
            <a:spAutoFit/>
          </a:bodyPr>
          <a:lstStyle/>
          <a:p>
            <a:pPr>
              <a:lnSpc>
                <a:spcPts val="5040"/>
              </a:lnSpc>
            </a:pPr>
            <a:r>
              <a:rPr lang="en-US" sz="4200" spc="39" dirty="0" smtClean="0">
                <a:solidFill>
                  <a:srgbClr val="FFFFFF"/>
                </a:solidFill>
                <a:latin typeface="Nunito Bold"/>
              </a:rPr>
              <a:t>Modelo para el Emprendimiento con </a:t>
            </a:r>
            <a:r>
              <a:rPr lang="en-US" sz="4200" spc="39" dirty="0" err="1" smtClean="0">
                <a:solidFill>
                  <a:srgbClr val="FFFFFF"/>
                </a:solidFill>
                <a:latin typeface="Nunito Bold"/>
              </a:rPr>
              <a:t>Impacto</a:t>
            </a:r>
            <a:endParaRPr lang="en-US" sz="4200" spc="39" dirty="0">
              <a:solidFill>
                <a:srgbClr val="FFFFFF"/>
              </a:solidFill>
              <a:latin typeface="Nunito Bold"/>
            </a:endParaRPr>
          </a:p>
        </p:txBody>
      </p:sp>
      <p:sp>
        <p:nvSpPr>
          <p:cNvPr id="5" name="1 Rectángulo"/>
          <p:cNvSpPr/>
          <p:nvPr/>
        </p:nvSpPr>
        <p:spPr>
          <a:xfrm>
            <a:off x="1051380" y="2203668"/>
            <a:ext cx="16616794" cy="1477328"/>
          </a:xfrm>
          <a:prstGeom prst="rect">
            <a:avLst/>
          </a:prstGeom>
        </p:spPr>
        <p:txBody>
          <a:bodyPr wrap="square">
            <a:spAutoFit/>
          </a:bodyPr>
          <a:lstStyle/>
          <a:p>
            <a:pPr algn="just"/>
            <a:r>
              <a:rPr lang="es-ES" dirty="0" smtClean="0">
                <a:latin typeface="Century Gothic" panose="020B0502020202020204" pitchFamily="34" charset="0"/>
              </a:rPr>
              <a:t>Un modelo </a:t>
            </a:r>
            <a:r>
              <a:rPr lang="es-ES" dirty="0">
                <a:latin typeface="Century Gothic" panose="020B0502020202020204" pitchFamily="34" charset="0"/>
              </a:rPr>
              <a:t>de empresa óptimo para el emprendimiento colectivo sobre la base de </a:t>
            </a:r>
            <a:r>
              <a:rPr lang="es-ES" b="1" dirty="0">
                <a:latin typeface="Century Gothic" panose="020B0502020202020204" pitchFamily="34" charset="0"/>
              </a:rPr>
              <a:t>la participación de las personas trabajadoras en la empresa</a:t>
            </a:r>
            <a:r>
              <a:rPr lang="es-ES" b="1" dirty="0" smtClean="0">
                <a:latin typeface="Century Gothic" panose="020B0502020202020204" pitchFamily="34" charset="0"/>
              </a:rPr>
              <a:t>.</a:t>
            </a:r>
          </a:p>
          <a:p>
            <a:pPr algn="just"/>
            <a:endParaRPr lang="es-ES" dirty="0" smtClean="0">
              <a:latin typeface="Century Gothic" panose="020B0502020202020204" pitchFamily="34" charset="0"/>
            </a:endParaRPr>
          </a:p>
          <a:p>
            <a:pPr algn="just"/>
            <a:r>
              <a:rPr lang="es-ES" dirty="0" smtClean="0">
                <a:latin typeface="Century Gothic" panose="020B0502020202020204" pitchFamily="34" charset="0"/>
              </a:rPr>
              <a:t>A través de la Sociedad Laboral se propicia la creación de proyectos empresariales por grupos de dos o más personas emprendedoras. </a:t>
            </a:r>
            <a:r>
              <a:rPr lang="es-ES" b="1" dirty="0" smtClean="0">
                <a:latin typeface="Century Gothic" panose="020B0502020202020204" pitchFamily="34" charset="0"/>
              </a:rPr>
              <a:t>El emprendimiento colectivo es una forma de creación de actividad económica y empleo que aporta un mayor valor a la Sociedad </a:t>
            </a:r>
            <a:r>
              <a:rPr lang="es-ES" dirty="0" smtClean="0">
                <a:latin typeface="Century Gothic" panose="020B0502020202020204" pitchFamily="34" charset="0"/>
              </a:rPr>
              <a:t>por los siguientes motivos:</a:t>
            </a:r>
          </a:p>
        </p:txBody>
      </p:sp>
      <p:grpSp>
        <p:nvGrpSpPr>
          <p:cNvPr id="13" name="Grupo 12"/>
          <p:cNvGrpSpPr/>
          <p:nvPr/>
        </p:nvGrpSpPr>
        <p:grpSpPr>
          <a:xfrm>
            <a:off x="7321720" y="6401808"/>
            <a:ext cx="4809318" cy="1125494"/>
            <a:chOff x="3426942" y="4492718"/>
            <a:chExt cx="3529192" cy="744611"/>
          </a:xfrm>
        </p:grpSpPr>
        <p:sp>
          <p:nvSpPr>
            <p:cNvPr id="14" name="1 Rectángulo"/>
            <p:cNvSpPr/>
            <p:nvPr/>
          </p:nvSpPr>
          <p:spPr>
            <a:xfrm>
              <a:off x="4399576" y="4492718"/>
              <a:ext cx="2556558" cy="672967"/>
            </a:xfrm>
            <a:prstGeom prst="rect">
              <a:avLst/>
            </a:prstGeom>
          </p:spPr>
          <p:txBody>
            <a:bodyPr wrap="square">
              <a:spAutoFit/>
            </a:bodyPr>
            <a:lstStyle/>
            <a:p>
              <a:pPr lvl="0"/>
              <a:r>
                <a:rPr lang="es-ES" sz="1470" b="1" dirty="0" smtClean="0">
                  <a:latin typeface="Century Gothic" panose="020B0502020202020204" pitchFamily="34" charset="0"/>
                </a:rPr>
                <a:t>Mayor </a:t>
              </a:r>
              <a:r>
                <a:rPr lang="es-ES" sz="1470" b="1" dirty="0">
                  <a:latin typeface="Century Gothic" panose="020B0502020202020204" pitchFamily="34" charset="0"/>
                </a:rPr>
                <a:t>capacidad de financiación </a:t>
              </a:r>
              <a:r>
                <a:rPr lang="es-ES" sz="1470" dirty="0">
                  <a:latin typeface="Century Gothic" panose="020B0502020202020204" pitchFamily="34" charset="0"/>
                </a:rPr>
                <a:t>propia y de captación de </a:t>
              </a:r>
              <a:r>
                <a:rPr lang="es-ES" sz="1470" dirty="0" smtClean="0">
                  <a:latin typeface="Century Gothic" panose="020B0502020202020204" pitchFamily="34" charset="0"/>
                </a:rPr>
                <a:t>financiación </a:t>
              </a:r>
              <a:r>
                <a:rPr lang="es-ES" sz="1470" dirty="0">
                  <a:latin typeface="Century Gothic" panose="020B0502020202020204" pitchFamily="34" charset="0"/>
                </a:rPr>
                <a:t>ajena</a:t>
              </a:r>
              <a:r>
                <a:rPr lang="es-ES" sz="1470" dirty="0" smtClean="0">
                  <a:latin typeface="Century Gothic" panose="020B0502020202020204" pitchFamily="34" charset="0"/>
                </a:rPr>
                <a:t>.</a:t>
              </a:r>
            </a:p>
            <a:p>
              <a:pPr lvl="0" algn="ctr"/>
              <a:endParaRPr lang="es-ES" sz="1600" dirty="0">
                <a:latin typeface="Century Gothic" panose="020B0502020202020204" pitchFamily="34" charset="0"/>
              </a:endParaRPr>
            </a:p>
          </p:txBody>
        </p:sp>
        <p:pic>
          <p:nvPicPr>
            <p:cNvPr id="15" name="Picture 9"/>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xmlns="" r:embed="rId14"/>
                </a:ext>
              </a:extLst>
            </a:blip>
            <a:srcRect/>
            <a:stretch>
              <a:fillRect/>
            </a:stretch>
          </p:blipFill>
          <p:spPr>
            <a:xfrm>
              <a:off x="3426942" y="4492719"/>
              <a:ext cx="904052" cy="744610"/>
            </a:xfrm>
            <a:prstGeom prst="rect">
              <a:avLst/>
            </a:prstGeom>
          </p:spPr>
        </p:pic>
      </p:grpSp>
      <p:pic>
        <p:nvPicPr>
          <p:cNvPr id="16" name="Imagen 15"/>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16140861" y="192594"/>
            <a:ext cx="1524000" cy="1077644"/>
          </a:xfrm>
          <a:prstGeom prst="rect">
            <a:avLst/>
          </a:prstGeom>
        </p:spPr>
      </p:pic>
      <p:pic>
        <p:nvPicPr>
          <p:cNvPr id="18" name="Imagen 17"/>
          <p:cNvPicPr>
            <a:picLocks noChangeAspect="1"/>
          </p:cNvPicPr>
          <p:nvPr/>
        </p:nvPicPr>
        <p:blipFill>
          <a:blip r:embed="rId16"/>
          <a:stretch>
            <a:fillRect/>
          </a:stretch>
        </p:blipFill>
        <p:spPr>
          <a:xfrm>
            <a:off x="1247639" y="3911008"/>
            <a:ext cx="1806031" cy="1055975"/>
          </a:xfrm>
          <a:prstGeom prst="rect">
            <a:avLst/>
          </a:prstGeom>
        </p:spPr>
      </p:pic>
      <p:sp>
        <p:nvSpPr>
          <p:cNvPr id="19" name="1 Rectángulo"/>
          <p:cNvSpPr/>
          <p:nvPr/>
        </p:nvSpPr>
        <p:spPr>
          <a:xfrm>
            <a:off x="3043195" y="3911008"/>
            <a:ext cx="3946539" cy="646331"/>
          </a:xfrm>
          <a:prstGeom prst="rect">
            <a:avLst/>
          </a:prstGeom>
        </p:spPr>
        <p:txBody>
          <a:bodyPr wrap="square">
            <a:spAutoFit/>
          </a:bodyPr>
          <a:lstStyle/>
          <a:p>
            <a:pPr lvl="0"/>
            <a:r>
              <a:rPr lang="es-ES" b="1" dirty="0" smtClean="0">
                <a:latin typeface="Century Gothic" panose="020B0502020202020204" pitchFamily="34" charset="0"/>
              </a:rPr>
              <a:t>Pertenecemos a la Economía Social y defendemos sus valores</a:t>
            </a:r>
            <a:endParaRPr lang="es-ES" b="1" dirty="0">
              <a:latin typeface="Century Gothic" panose="020B0502020202020204" pitchFamily="34" charset="0"/>
            </a:endParaRPr>
          </a:p>
        </p:txBody>
      </p:sp>
      <p:grpSp>
        <p:nvGrpSpPr>
          <p:cNvPr id="6" name="Grupo 5"/>
          <p:cNvGrpSpPr/>
          <p:nvPr/>
        </p:nvGrpSpPr>
        <p:grpSpPr>
          <a:xfrm>
            <a:off x="7224703" y="3939747"/>
            <a:ext cx="5032221" cy="997195"/>
            <a:chOff x="1061575" y="3488505"/>
            <a:chExt cx="3971724" cy="649864"/>
          </a:xfrm>
        </p:grpSpPr>
        <p:sp>
          <p:nvSpPr>
            <p:cNvPr id="8" name="1 Rectángulo"/>
            <p:cNvSpPr/>
            <p:nvPr/>
          </p:nvSpPr>
          <p:spPr>
            <a:xfrm>
              <a:off x="2233278" y="3488505"/>
              <a:ext cx="2800021" cy="649864"/>
            </a:xfrm>
            <a:prstGeom prst="rect">
              <a:avLst/>
            </a:prstGeom>
          </p:spPr>
          <p:txBody>
            <a:bodyPr wrap="square">
              <a:spAutoFit/>
            </a:bodyPr>
            <a:lstStyle/>
            <a:p>
              <a:pPr lvl="0"/>
              <a:r>
                <a:rPr lang="es-ES" sz="1470" b="1" dirty="0" smtClean="0">
                  <a:latin typeface="Century Gothic" panose="020B0502020202020204" pitchFamily="34" charset="0"/>
                </a:rPr>
                <a:t>Mayor dimensionamiento </a:t>
              </a:r>
              <a:r>
                <a:rPr lang="es-ES" sz="1470" dirty="0" smtClean="0">
                  <a:latin typeface="Century Gothic" panose="020B0502020202020204" pitchFamily="34" charset="0"/>
                </a:rPr>
                <a:t>empresarial que favorece </a:t>
              </a:r>
              <a:r>
                <a:rPr lang="es-ES" sz="1470" dirty="0">
                  <a:latin typeface="Century Gothic" panose="020B0502020202020204" pitchFamily="34" charset="0"/>
                </a:rPr>
                <a:t>la capacidad </a:t>
              </a:r>
              <a:r>
                <a:rPr lang="es-ES" sz="1470" dirty="0" smtClean="0">
                  <a:latin typeface="Century Gothic" panose="020B0502020202020204" pitchFamily="34" charset="0"/>
                </a:rPr>
                <a:t>para </a:t>
              </a:r>
              <a:r>
                <a:rPr lang="es-ES" sz="1470" dirty="0">
                  <a:latin typeface="Century Gothic" panose="020B0502020202020204" pitchFamily="34" charset="0"/>
                </a:rPr>
                <a:t>la </a:t>
              </a:r>
              <a:r>
                <a:rPr lang="es-ES" sz="1470" b="1" dirty="0">
                  <a:latin typeface="Century Gothic" panose="020B0502020202020204" pitchFamily="34" charset="0"/>
                </a:rPr>
                <a:t>internacionalización y la innovación. </a:t>
              </a:r>
            </a:p>
          </p:txBody>
        </p:sp>
        <p:pic>
          <p:nvPicPr>
            <p:cNvPr id="9" name="Picture 6"/>
            <p:cNvPicPr>
              <a:picLocks noChangeAspect="1"/>
            </p:cNvPicPr>
            <p:nvPr/>
          </p:nvPicPr>
          <p:blipFill>
            <a:blip r:embed="rId17" cstate="print">
              <a:extLst>
                <a:ext uri="{28A0092B-C50C-407E-A947-70E740481C1C}">
                  <a14:useLocalDpi xmlns:a14="http://schemas.microsoft.com/office/drawing/2010/main" val="0"/>
                </a:ext>
                <a:ext uri="{96DAC541-7B7A-43D3-8B79-37D633B846F1}">
                  <asvg:svgBlip xmlns:asvg="http://schemas.microsoft.com/office/drawing/2016/SVG/main" xmlns="" r:embed="rId9"/>
                </a:ext>
              </a:extLst>
            </a:blip>
            <a:srcRect/>
            <a:stretch>
              <a:fillRect/>
            </a:stretch>
          </p:blipFill>
          <p:spPr>
            <a:xfrm>
              <a:off x="1061575" y="3505431"/>
              <a:ext cx="1165573" cy="626123"/>
            </a:xfrm>
            <a:prstGeom prst="rect">
              <a:avLst/>
            </a:prstGeom>
          </p:spPr>
        </p:pic>
      </p:grpSp>
      <p:grpSp>
        <p:nvGrpSpPr>
          <p:cNvPr id="10" name="Grupo 9"/>
          <p:cNvGrpSpPr/>
          <p:nvPr/>
        </p:nvGrpSpPr>
        <p:grpSpPr>
          <a:xfrm>
            <a:off x="7199326" y="5315602"/>
            <a:ext cx="4965774" cy="850767"/>
            <a:chOff x="2595818" y="5185101"/>
            <a:chExt cx="4338035" cy="675742"/>
          </a:xfrm>
        </p:grpSpPr>
        <p:pic>
          <p:nvPicPr>
            <p:cNvPr id="11" name="Picture 7"/>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xmlns="" r:embed="rId11"/>
                </a:ext>
              </a:extLst>
            </a:blip>
            <a:srcRect/>
            <a:stretch>
              <a:fillRect/>
            </a:stretch>
          </p:blipFill>
          <p:spPr>
            <a:xfrm>
              <a:off x="2595818" y="5289169"/>
              <a:ext cx="952791" cy="571674"/>
            </a:xfrm>
            <a:prstGeom prst="rect">
              <a:avLst/>
            </a:prstGeom>
          </p:spPr>
        </p:pic>
        <p:sp>
          <p:nvSpPr>
            <p:cNvPr id="12" name="1 Rectángulo"/>
            <p:cNvSpPr/>
            <p:nvPr/>
          </p:nvSpPr>
          <p:spPr>
            <a:xfrm>
              <a:off x="3804573" y="5185101"/>
              <a:ext cx="3129280" cy="495444"/>
            </a:xfrm>
            <a:prstGeom prst="rect">
              <a:avLst/>
            </a:prstGeom>
          </p:spPr>
          <p:txBody>
            <a:bodyPr wrap="square">
              <a:spAutoFit/>
            </a:bodyPr>
            <a:lstStyle/>
            <a:p>
              <a:r>
                <a:rPr lang="es-ES" sz="1470" dirty="0">
                  <a:latin typeface="Century Gothic" panose="020B0502020202020204" pitchFamily="34" charset="0"/>
                </a:rPr>
                <a:t>Mayor capacidad de </a:t>
              </a:r>
              <a:r>
                <a:rPr lang="es-ES" sz="1470" b="1" dirty="0">
                  <a:latin typeface="Century Gothic" panose="020B0502020202020204" pitchFamily="34" charset="0"/>
                </a:rPr>
                <a:t>crecimiento</a:t>
              </a:r>
              <a:r>
                <a:rPr lang="es-ES" sz="1470" dirty="0">
                  <a:latin typeface="Century Gothic" panose="020B0502020202020204" pitchFamily="34" charset="0"/>
                </a:rPr>
                <a:t> lo que favorece la generación de empleo estable y de calidad.</a:t>
              </a:r>
            </a:p>
          </p:txBody>
        </p:sp>
      </p:grpSp>
      <p:sp>
        <p:nvSpPr>
          <p:cNvPr id="20" name="CuadroTexto 19"/>
          <p:cNvSpPr txBox="1"/>
          <p:nvPr/>
        </p:nvSpPr>
        <p:spPr>
          <a:xfrm>
            <a:off x="3021121" y="4580391"/>
            <a:ext cx="3785011" cy="369332"/>
          </a:xfrm>
          <a:prstGeom prst="rect">
            <a:avLst/>
          </a:prstGeom>
          <a:noFill/>
        </p:spPr>
        <p:txBody>
          <a:bodyPr wrap="none" rtlCol="0">
            <a:spAutoFit/>
          </a:bodyPr>
          <a:lstStyle/>
          <a:p>
            <a:r>
              <a:rPr lang="es-ES" dirty="0" smtClean="0"/>
              <a:t>“Ponemos a las personas en el centro”</a:t>
            </a:r>
            <a:endParaRPr lang="es-ES" dirty="0"/>
          </a:p>
        </p:txBody>
      </p:sp>
      <p:sp>
        <p:nvSpPr>
          <p:cNvPr id="21" name="Flecha derecha 20"/>
          <p:cNvSpPr/>
          <p:nvPr/>
        </p:nvSpPr>
        <p:spPr>
          <a:xfrm>
            <a:off x="1319904" y="6222880"/>
            <a:ext cx="1070014" cy="1088839"/>
          </a:xfrm>
          <a:prstGeom prst="righ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2" name="Flecha izquierda 21"/>
          <p:cNvSpPr/>
          <p:nvPr/>
        </p:nvSpPr>
        <p:spPr>
          <a:xfrm>
            <a:off x="5499679" y="6267769"/>
            <a:ext cx="1068066" cy="1068252"/>
          </a:xfrm>
          <a:prstGeom prst="lef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3" name="Estrella de 5 puntas 22"/>
          <p:cNvSpPr/>
          <p:nvPr/>
        </p:nvSpPr>
        <p:spPr>
          <a:xfrm>
            <a:off x="1837910" y="5436830"/>
            <a:ext cx="4038600" cy="2940704"/>
          </a:xfrm>
          <a:prstGeom prst="star5">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5" name="CuadroTexto 24"/>
          <p:cNvSpPr txBox="1"/>
          <p:nvPr/>
        </p:nvSpPr>
        <p:spPr>
          <a:xfrm>
            <a:off x="2483997" y="7028140"/>
            <a:ext cx="1171539" cy="369332"/>
          </a:xfrm>
          <a:prstGeom prst="rect">
            <a:avLst/>
          </a:prstGeom>
          <a:noFill/>
        </p:spPr>
        <p:txBody>
          <a:bodyPr wrap="square" rtlCol="0">
            <a:spAutoFit/>
          </a:bodyPr>
          <a:lstStyle/>
          <a:p>
            <a:r>
              <a:rPr lang="es-ES" b="1" dirty="0" smtClean="0">
                <a:solidFill>
                  <a:schemeClr val="bg1"/>
                </a:solidFill>
              </a:rPr>
              <a:t>Economía</a:t>
            </a:r>
            <a:r>
              <a:rPr lang="es-ES" dirty="0" smtClean="0">
                <a:solidFill>
                  <a:schemeClr val="bg1"/>
                </a:solidFill>
              </a:rPr>
              <a:t> </a:t>
            </a:r>
            <a:endParaRPr lang="es-ES" dirty="0">
              <a:solidFill>
                <a:schemeClr val="bg1"/>
              </a:solidFill>
            </a:endParaRPr>
          </a:p>
        </p:txBody>
      </p:sp>
      <p:sp>
        <p:nvSpPr>
          <p:cNvPr id="26" name="CuadroTexto 25"/>
          <p:cNvSpPr txBox="1"/>
          <p:nvPr/>
        </p:nvSpPr>
        <p:spPr>
          <a:xfrm>
            <a:off x="5733038" y="6573634"/>
            <a:ext cx="803835" cy="369332"/>
          </a:xfrm>
          <a:prstGeom prst="rect">
            <a:avLst/>
          </a:prstGeom>
          <a:noFill/>
        </p:spPr>
        <p:txBody>
          <a:bodyPr wrap="square" rtlCol="0">
            <a:spAutoFit/>
          </a:bodyPr>
          <a:lstStyle/>
          <a:p>
            <a:r>
              <a:rPr lang="es-ES" b="1" dirty="0" smtClean="0">
                <a:solidFill>
                  <a:schemeClr val="bg1"/>
                </a:solidFill>
              </a:rPr>
              <a:t>Social</a:t>
            </a:r>
            <a:endParaRPr lang="es-ES" b="1" dirty="0">
              <a:solidFill>
                <a:schemeClr val="bg1"/>
              </a:solidFill>
            </a:endParaRPr>
          </a:p>
        </p:txBody>
      </p:sp>
      <p:sp>
        <p:nvSpPr>
          <p:cNvPr id="27" name="Rectángulo redondeado 26"/>
          <p:cNvSpPr/>
          <p:nvPr/>
        </p:nvSpPr>
        <p:spPr>
          <a:xfrm>
            <a:off x="2819803" y="5934024"/>
            <a:ext cx="838200" cy="895856"/>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8" name="Rectángulo redondeado 27"/>
          <p:cNvSpPr/>
          <p:nvPr/>
        </p:nvSpPr>
        <p:spPr>
          <a:xfrm>
            <a:off x="4075427" y="5868930"/>
            <a:ext cx="838200" cy="895856"/>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9" name="Rectángulo redondeado 28"/>
          <p:cNvSpPr/>
          <p:nvPr/>
        </p:nvSpPr>
        <p:spPr>
          <a:xfrm>
            <a:off x="2791076" y="7023402"/>
            <a:ext cx="838200" cy="895856"/>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0" name="Rectángulo redondeado 29"/>
          <p:cNvSpPr/>
          <p:nvPr/>
        </p:nvSpPr>
        <p:spPr>
          <a:xfrm>
            <a:off x="4034615" y="7040157"/>
            <a:ext cx="838200" cy="895856"/>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1" name="CuadroTexto 30"/>
          <p:cNvSpPr txBox="1"/>
          <p:nvPr/>
        </p:nvSpPr>
        <p:spPr>
          <a:xfrm>
            <a:off x="2827167" y="6058595"/>
            <a:ext cx="838200" cy="584775"/>
          </a:xfrm>
          <a:prstGeom prst="rect">
            <a:avLst/>
          </a:prstGeom>
          <a:noFill/>
        </p:spPr>
        <p:txBody>
          <a:bodyPr wrap="square" rtlCol="0">
            <a:spAutoFit/>
          </a:bodyPr>
          <a:lstStyle/>
          <a:p>
            <a:pPr algn="ctr"/>
            <a:r>
              <a:rPr lang="es-ES" sz="1600" dirty="0" smtClean="0">
                <a:solidFill>
                  <a:schemeClr val="tx2"/>
                </a:solidFill>
              </a:rPr>
              <a:t>Auto Gestión</a:t>
            </a:r>
            <a:endParaRPr lang="es-ES" sz="1600" dirty="0">
              <a:solidFill>
                <a:schemeClr val="tx2"/>
              </a:solidFill>
            </a:endParaRPr>
          </a:p>
        </p:txBody>
      </p:sp>
      <p:sp>
        <p:nvSpPr>
          <p:cNvPr id="32" name="CuadroTexto 31"/>
          <p:cNvSpPr txBox="1"/>
          <p:nvPr/>
        </p:nvSpPr>
        <p:spPr>
          <a:xfrm>
            <a:off x="4037099" y="6032700"/>
            <a:ext cx="916617" cy="584775"/>
          </a:xfrm>
          <a:prstGeom prst="rect">
            <a:avLst/>
          </a:prstGeom>
          <a:noFill/>
        </p:spPr>
        <p:txBody>
          <a:bodyPr wrap="square" rtlCol="0">
            <a:spAutoFit/>
          </a:bodyPr>
          <a:lstStyle/>
          <a:p>
            <a:pPr algn="ctr"/>
            <a:r>
              <a:rPr lang="es-ES" sz="1600" dirty="0" smtClean="0">
                <a:solidFill>
                  <a:schemeClr val="tx2"/>
                </a:solidFill>
              </a:rPr>
              <a:t>Persona/Capital</a:t>
            </a:r>
            <a:endParaRPr lang="es-ES" sz="1600" dirty="0">
              <a:solidFill>
                <a:schemeClr val="tx2"/>
              </a:solidFill>
            </a:endParaRPr>
          </a:p>
        </p:txBody>
      </p:sp>
      <p:sp>
        <p:nvSpPr>
          <p:cNvPr id="33" name="CuadroTexto 32"/>
          <p:cNvSpPr txBox="1"/>
          <p:nvPr/>
        </p:nvSpPr>
        <p:spPr>
          <a:xfrm>
            <a:off x="2643620" y="7212806"/>
            <a:ext cx="1148245" cy="523220"/>
          </a:xfrm>
          <a:prstGeom prst="rect">
            <a:avLst/>
          </a:prstGeom>
          <a:noFill/>
        </p:spPr>
        <p:txBody>
          <a:bodyPr wrap="square" rtlCol="0">
            <a:spAutoFit/>
          </a:bodyPr>
          <a:lstStyle/>
          <a:p>
            <a:pPr algn="ctr"/>
            <a:r>
              <a:rPr lang="es-ES" sz="1400" dirty="0" smtClean="0">
                <a:solidFill>
                  <a:schemeClr val="tx2"/>
                </a:solidFill>
              </a:rPr>
              <a:t>Propiedad Social</a:t>
            </a:r>
            <a:endParaRPr lang="es-ES" sz="1400" dirty="0">
              <a:solidFill>
                <a:schemeClr val="tx2"/>
              </a:solidFill>
            </a:endParaRPr>
          </a:p>
        </p:txBody>
      </p:sp>
      <p:sp>
        <p:nvSpPr>
          <p:cNvPr id="34" name="CuadroTexto 33"/>
          <p:cNvSpPr txBox="1"/>
          <p:nvPr/>
        </p:nvSpPr>
        <p:spPr>
          <a:xfrm>
            <a:off x="3879592" y="7259492"/>
            <a:ext cx="1148245" cy="523220"/>
          </a:xfrm>
          <a:prstGeom prst="rect">
            <a:avLst/>
          </a:prstGeom>
          <a:noFill/>
        </p:spPr>
        <p:txBody>
          <a:bodyPr wrap="square" rtlCol="0">
            <a:spAutoFit/>
          </a:bodyPr>
          <a:lstStyle/>
          <a:p>
            <a:pPr algn="ctr"/>
            <a:r>
              <a:rPr lang="es-ES" sz="1400" dirty="0" smtClean="0">
                <a:solidFill>
                  <a:schemeClr val="tx2"/>
                </a:solidFill>
              </a:rPr>
              <a:t>Trabajo Asociado</a:t>
            </a:r>
            <a:endParaRPr lang="es-ES" sz="1400" dirty="0">
              <a:solidFill>
                <a:schemeClr val="tx2"/>
              </a:solidFill>
            </a:endParaRPr>
          </a:p>
        </p:txBody>
      </p:sp>
      <p:sp>
        <p:nvSpPr>
          <p:cNvPr id="35" name="CuadroTexto 34"/>
          <p:cNvSpPr txBox="1"/>
          <p:nvPr/>
        </p:nvSpPr>
        <p:spPr>
          <a:xfrm>
            <a:off x="1213368" y="6593535"/>
            <a:ext cx="1146927" cy="369332"/>
          </a:xfrm>
          <a:prstGeom prst="rect">
            <a:avLst/>
          </a:prstGeom>
          <a:noFill/>
        </p:spPr>
        <p:txBody>
          <a:bodyPr wrap="square" rtlCol="0">
            <a:spAutoFit/>
          </a:bodyPr>
          <a:lstStyle/>
          <a:p>
            <a:r>
              <a:rPr lang="es-ES" b="1" dirty="0" smtClean="0">
                <a:solidFill>
                  <a:schemeClr val="bg1"/>
                </a:solidFill>
              </a:rPr>
              <a:t>Economía</a:t>
            </a:r>
            <a:endParaRPr lang="es-ES" b="1" dirty="0">
              <a:solidFill>
                <a:schemeClr val="bg1"/>
              </a:solidFill>
            </a:endParaRPr>
          </a:p>
        </p:txBody>
      </p:sp>
      <p:cxnSp>
        <p:nvCxnSpPr>
          <p:cNvPr id="37" name="Conector recto 36"/>
          <p:cNvCxnSpPr/>
          <p:nvPr/>
        </p:nvCxnSpPr>
        <p:spPr>
          <a:xfrm>
            <a:off x="6891463" y="4341876"/>
            <a:ext cx="14728" cy="4471825"/>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Conector recto 40"/>
          <p:cNvCxnSpPr/>
          <p:nvPr/>
        </p:nvCxnSpPr>
        <p:spPr>
          <a:xfrm>
            <a:off x="12226056" y="4304236"/>
            <a:ext cx="14728" cy="4471825"/>
          </a:xfrm>
          <a:prstGeom prst="line">
            <a:avLst/>
          </a:prstGeom>
        </p:spPr>
        <p:style>
          <a:lnRef idx="1">
            <a:schemeClr val="accent1"/>
          </a:lnRef>
          <a:fillRef idx="0">
            <a:schemeClr val="accent1"/>
          </a:fillRef>
          <a:effectRef idx="0">
            <a:schemeClr val="accent1"/>
          </a:effectRef>
          <a:fontRef idx="minor">
            <a:schemeClr val="tx1"/>
          </a:fontRef>
        </p:style>
      </p:cxnSp>
      <p:sp>
        <p:nvSpPr>
          <p:cNvPr id="42" name="CuadroTexto 41">
            <a:extLst>
              <a:ext uri="{FF2B5EF4-FFF2-40B4-BE49-F238E27FC236}">
                <a16:creationId xmlns:a16="http://schemas.microsoft.com/office/drawing/2014/main" id="{6F3E3C50-55BF-46A5-89B8-2165C37A1C76}"/>
              </a:ext>
            </a:extLst>
          </p:cNvPr>
          <p:cNvSpPr txBox="1"/>
          <p:nvPr/>
        </p:nvSpPr>
        <p:spPr>
          <a:xfrm>
            <a:off x="13349336" y="3953831"/>
            <a:ext cx="3553524" cy="543867"/>
          </a:xfrm>
          <a:prstGeom prst="rect">
            <a:avLst/>
          </a:prstGeom>
          <a:noFill/>
        </p:spPr>
        <p:txBody>
          <a:bodyPr wrap="square">
            <a:spAutoFit/>
          </a:bodyPr>
          <a:lstStyle/>
          <a:p>
            <a:pPr>
              <a:spcBef>
                <a:spcPts val="800"/>
              </a:spcBef>
            </a:pPr>
            <a:r>
              <a:rPr lang="es-ES" sz="1467" dirty="0" smtClean="0">
                <a:solidFill>
                  <a:schemeClr val="dk1"/>
                </a:solidFill>
                <a:latin typeface="Century Gothic" panose="020B0502020202020204" pitchFamily="34" charset="0"/>
              </a:rPr>
              <a:t>Mayor </a:t>
            </a:r>
            <a:r>
              <a:rPr lang="es-ES" sz="1467" dirty="0">
                <a:solidFill>
                  <a:schemeClr val="dk1"/>
                </a:solidFill>
                <a:latin typeface="Century Gothic" panose="020B0502020202020204" pitchFamily="34" charset="0"/>
              </a:rPr>
              <a:t>capacidad de </a:t>
            </a:r>
            <a:r>
              <a:rPr lang="es-ES" sz="1467" b="1" dirty="0">
                <a:solidFill>
                  <a:schemeClr val="dk1"/>
                </a:solidFill>
                <a:latin typeface="Century Gothic" panose="020B0502020202020204" pitchFamily="34" charset="0"/>
              </a:rPr>
              <a:t>supervivencia</a:t>
            </a:r>
            <a:r>
              <a:rPr lang="es-ES" sz="1467" dirty="0">
                <a:solidFill>
                  <a:schemeClr val="dk1"/>
                </a:solidFill>
                <a:latin typeface="Century Gothic" panose="020B0502020202020204" pitchFamily="34" charset="0"/>
              </a:rPr>
              <a:t> demostrada</a:t>
            </a:r>
          </a:p>
        </p:txBody>
      </p:sp>
      <p:sp>
        <p:nvSpPr>
          <p:cNvPr id="43" name="CuadroTexto 42">
            <a:extLst>
              <a:ext uri="{FF2B5EF4-FFF2-40B4-BE49-F238E27FC236}">
                <a16:creationId xmlns:a16="http://schemas.microsoft.com/office/drawing/2014/main" id="{B95E8D3B-D80C-4656-92D8-4EFEAAB9F727}"/>
              </a:ext>
            </a:extLst>
          </p:cNvPr>
          <p:cNvSpPr txBox="1"/>
          <p:nvPr/>
        </p:nvSpPr>
        <p:spPr>
          <a:xfrm>
            <a:off x="13255431" y="6157808"/>
            <a:ext cx="2674111" cy="318100"/>
          </a:xfrm>
          <a:prstGeom prst="rect">
            <a:avLst/>
          </a:prstGeom>
          <a:noFill/>
        </p:spPr>
        <p:txBody>
          <a:bodyPr wrap="square">
            <a:spAutoFit/>
          </a:bodyPr>
          <a:lstStyle/>
          <a:p>
            <a:pPr algn="ctr">
              <a:spcBef>
                <a:spcPts val="800"/>
              </a:spcBef>
            </a:pPr>
            <a:r>
              <a:rPr lang="es-ES" sz="1467" dirty="0" smtClean="0">
                <a:solidFill>
                  <a:schemeClr val="dk1"/>
                </a:solidFill>
                <a:latin typeface="Century Gothic" panose="020B0502020202020204" pitchFamily="34" charset="0"/>
              </a:rPr>
              <a:t>Resiliencia </a:t>
            </a:r>
            <a:r>
              <a:rPr lang="es-ES" sz="1467" dirty="0">
                <a:solidFill>
                  <a:schemeClr val="dk1"/>
                </a:solidFill>
                <a:latin typeface="Century Gothic" panose="020B0502020202020204" pitchFamily="34" charset="0"/>
              </a:rPr>
              <a:t>y paz social</a:t>
            </a:r>
          </a:p>
        </p:txBody>
      </p:sp>
      <p:sp>
        <p:nvSpPr>
          <p:cNvPr id="45" name="CuadroTexto 44">
            <a:extLst>
              <a:ext uri="{FF2B5EF4-FFF2-40B4-BE49-F238E27FC236}">
                <a16:creationId xmlns:a16="http://schemas.microsoft.com/office/drawing/2014/main" id="{3F8E4CDA-183A-4A24-B25F-BA5397D4EF96}"/>
              </a:ext>
            </a:extLst>
          </p:cNvPr>
          <p:cNvSpPr txBox="1"/>
          <p:nvPr/>
        </p:nvSpPr>
        <p:spPr>
          <a:xfrm>
            <a:off x="13394891" y="4869543"/>
            <a:ext cx="3507969" cy="995401"/>
          </a:xfrm>
          <a:prstGeom prst="rect">
            <a:avLst/>
          </a:prstGeom>
          <a:noFill/>
        </p:spPr>
        <p:txBody>
          <a:bodyPr wrap="square">
            <a:spAutoFit/>
          </a:bodyPr>
          <a:lstStyle/>
          <a:p>
            <a:r>
              <a:rPr lang="es-ES" sz="1467" b="1" dirty="0">
                <a:latin typeface="Century Gothic" panose="020B0502020202020204" pitchFamily="34" charset="0"/>
              </a:rPr>
              <a:t>MÁS </a:t>
            </a:r>
            <a:r>
              <a:rPr lang="es-ES" sz="1467" b="1" dirty="0" smtClean="0">
                <a:latin typeface="Century Gothic" panose="020B0502020202020204" pitchFamily="34" charset="0"/>
              </a:rPr>
              <a:t>PARTICIPADA  </a:t>
            </a:r>
            <a:r>
              <a:rPr lang="es-ES" sz="1467" dirty="0" smtClean="0">
                <a:solidFill>
                  <a:schemeClr val="dk1"/>
                </a:solidFill>
                <a:latin typeface="Century Gothic" panose="020B0502020202020204" pitchFamily="34" charset="0"/>
              </a:rPr>
              <a:t>Con </a:t>
            </a:r>
            <a:r>
              <a:rPr lang="es-ES" sz="1467" dirty="0">
                <a:solidFill>
                  <a:schemeClr val="dk1"/>
                </a:solidFill>
                <a:latin typeface="Century Gothic" panose="020B0502020202020204" pitchFamily="34" charset="0"/>
              </a:rPr>
              <a:t>personas involucradas, donde el empleo estable y de calidad es un valor fundamental</a:t>
            </a:r>
          </a:p>
        </p:txBody>
      </p:sp>
      <p:sp>
        <p:nvSpPr>
          <p:cNvPr id="46" name="CuadroTexto 45">
            <a:extLst>
              <a:ext uri="{FF2B5EF4-FFF2-40B4-BE49-F238E27FC236}">
                <a16:creationId xmlns:a16="http://schemas.microsoft.com/office/drawing/2014/main" id="{DE9FAEF8-6D11-428E-B73A-E4F8389BD3D4}"/>
              </a:ext>
            </a:extLst>
          </p:cNvPr>
          <p:cNvSpPr txBox="1"/>
          <p:nvPr/>
        </p:nvSpPr>
        <p:spPr>
          <a:xfrm>
            <a:off x="13455856" y="6962617"/>
            <a:ext cx="3447004" cy="995401"/>
          </a:xfrm>
          <a:prstGeom prst="rect">
            <a:avLst/>
          </a:prstGeom>
          <a:noFill/>
        </p:spPr>
        <p:txBody>
          <a:bodyPr wrap="square">
            <a:spAutoFit/>
          </a:bodyPr>
          <a:lstStyle/>
          <a:p>
            <a:r>
              <a:rPr lang="es-ES" sz="1467" b="1" dirty="0">
                <a:latin typeface="Century Gothic" panose="020B0502020202020204" pitchFamily="34" charset="0"/>
              </a:rPr>
              <a:t>MÁS </a:t>
            </a:r>
            <a:r>
              <a:rPr lang="es-ES" sz="1467" b="1" dirty="0" smtClean="0">
                <a:latin typeface="Century Gothic" panose="020B0502020202020204" pitchFamily="34" charset="0"/>
              </a:rPr>
              <a:t>TALENTO  </a:t>
            </a:r>
            <a:r>
              <a:rPr lang="es-ES" sz="1467" dirty="0" smtClean="0">
                <a:solidFill>
                  <a:schemeClr val="dk1"/>
                </a:solidFill>
                <a:latin typeface="Century Gothic" panose="020B0502020202020204" pitchFamily="34" charset="0"/>
              </a:rPr>
              <a:t>Se </a:t>
            </a:r>
            <a:r>
              <a:rPr lang="es-ES" sz="1467" dirty="0">
                <a:solidFill>
                  <a:schemeClr val="dk1"/>
                </a:solidFill>
                <a:latin typeface="Century Gothic" panose="020B0502020202020204" pitchFamily="34" charset="0"/>
              </a:rPr>
              <a:t>potencia la retención del talento de las personas trabajadoras, a través de su participación en el capital.</a:t>
            </a:r>
          </a:p>
        </p:txBody>
      </p:sp>
      <p:sp>
        <p:nvSpPr>
          <p:cNvPr id="47" name="CuadroTexto 46">
            <a:extLst>
              <a:ext uri="{FF2B5EF4-FFF2-40B4-BE49-F238E27FC236}">
                <a16:creationId xmlns:a16="http://schemas.microsoft.com/office/drawing/2014/main" id="{69CFF51E-CAFD-4924-87F2-68487E461BCA}"/>
              </a:ext>
            </a:extLst>
          </p:cNvPr>
          <p:cNvSpPr txBox="1"/>
          <p:nvPr/>
        </p:nvSpPr>
        <p:spPr>
          <a:xfrm>
            <a:off x="13563600" y="8162199"/>
            <a:ext cx="3339261" cy="995401"/>
          </a:xfrm>
          <a:prstGeom prst="rect">
            <a:avLst/>
          </a:prstGeom>
          <a:noFill/>
        </p:spPr>
        <p:txBody>
          <a:bodyPr wrap="square">
            <a:spAutoFit/>
          </a:bodyPr>
          <a:lstStyle/>
          <a:p>
            <a:r>
              <a:rPr lang="es-ES" sz="1467" b="1" dirty="0" smtClean="0">
                <a:latin typeface="Century Gothic" panose="020B0502020202020204" pitchFamily="34" charset="0"/>
              </a:rPr>
              <a:t>ALINEADA </a:t>
            </a:r>
            <a:r>
              <a:rPr lang="es-ES" sz="1467" dirty="0" smtClean="0">
                <a:solidFill>
                  <a:schemeClr val="dk1"/>
                </a:solidFill>
                <a:latin typeface="Century Gothic" panose="020B0502020202020204" pitchFamily="34" charset="0"/>
              </a:rPr>
              <a:t>Corresponsabilidad </a:t>
            </a:r>
            <a:r>
              <a:rPr lang="es-ES" sz="1467" dirty="0">
                <a:solidFill>
                  <a:schemeClr val="dk1"/>
                </a:solidFill>
                <a:latin typeface="Century Gothic" panose="020B0502020202020204" pitchFamily="34" charset="0"/>
              </a:rPr>
              <a:t>y alineación entre los intereses de la empresa y de sus personas trabajadoras </a:t>
            </a:r>
          </a:p>
        </p:txBody>
      </p:sp>
      <p:pic>
        <p:nvPicPr>
          <p:cNvPr id="48" name="Gráfico 16" descr="Engranaje único con relleno sólido">
            <a:extLst>
              <a:ext uri="{FF2B5EF4-FFF2-40B4-BE49-F238E27FC236}">
                <a16:creationId xmlns:a16="http://schemas.microsoft.com/office/drawing/2014/main" id="{71DF3DDB-84F3-4610-956B-5582D06D3CFE}"/>
              </a:ext>
            </a:extLst>
          </p:cNvPr>
          <p:cNvPicPr>
            <a:picLocks noChangeAspect="1"/>
          </p:cNvPicPr>
          <p:nvPr/>
        </p:nvPicPr>
        <p:blipFill>
          <a:blip r:embed="rId19">
            <a:duotone>
              <a:schemeClr val="accent5">
                <a:shade val="45000"/>
                <a:satMod val="135000"/>
              </a:schemeClr>
              <a:prstClr val="white"/>
            </a:duotone>
            <a:extLst>
              <a:ext uri="{96DAC541-7B7A-43D3-8B79-37D633B846F1}">
                <asvg:svgBlip xmlns:asvg="http://schemas.microsoft.com/office/drawing/2016/SVG/main" xmlns="" r:embed="rId5"/>
              </a:ext>
            </a:extLst>
          </a:blip>
          <a:stretch>
            <a:fillRect/>
          </a:stretch>
        </p:blipFill>
        <p:spPr>
          <a:xfrm>
            <a:off x="12649278" y="3973343"/>
            <a:ext cx="692292" cy="692292"/>
          </a:xfrm>
          <a:prstGeom prst="rect">
            <a:avLst/>
          </a:prstGeom>
          <a:solidFill>
            <a:schemeClr val="bg1"/>
          </a:solidFill>
          <a:ln>
            <a:solidFill>
              <a:schemeClr val="tx2"/>
            </a:solidFill>
          </a:ln>
          <a:effectLst>
            <a:outerShdw blurRad="50800" dist="50800" dir="5400000" algn="ctr" rotWithShape="0">
              <a:schemeClr val="tx2"/>
            </a:outerShdw>
          </a:effectLst>
        </p:spPr>
      </p:pic>
      <p:pic>
        <p:nvPicPr>
          <p:cNvPr id="49" name="Gráfico 21" descr="Brújula con relleno sólido">
            <a:extLst>
              <a:ext uri="{FF2B5EF4-FFF2-40B4-BE49-F238E27FC236}">
                <a16:creationId xmlns:a16="http://schemas.microsoft.com/office/drawing/2014/main" id="{26DED3DE-A41A-4342-B5AD-9DF603B5D859}"/>
              </a:ext>
            </a:extLst>
          </p:cNvPr>
          <p:cNvPicPr>
            <a:picLocks noChangeAspect="1"/>
          </p:cNvPicPr>
          <p:nvPr/>
        </p:nvPicPr>
        <p:blipFill>
          <a:blip r:embed="rId20">
            <a:duotone>
              <a:schemeClr val="accent5">
                <a:shade val="45000"/>
                <a:satMod val="135000"/>
              </a:schemeClr>
              <a:prstClr val="white"/>
            </a:duotone>
            <a:extLst>
              <a:ext uri="{96DAC541-7B7A-43D3-8B79-37D633B846F1}">
                <asvg:svgBlip xmlns:asvg="http://schemas.microsoft.com/office/drawing/2016/SVG/main" xmlns="" r:embed="rId7"/>
              </a:ext>
            </a:extLst>
          </a:blip>
          <a:stretch>
            <a:fillRect/>
          </a:stretch>
        </p:blipFill>
        <p:spPr>
          <a:xfrm>
            <a:off x="12736932" y="8261066"/>
            <a:ext cx="613751" cy="568767"/>
          </a:xfrm>
          <a:prstGeom prst="rect">
            <a:avLst/>
          </a:prstGeom>
          <a:solidFill>
            <a:schemeClr val="bg1"/>
          </a:solidFill>
          <a:ln>
            <a:solidFill>
              <a:schemeClr val="tx2"/>
            </a:solidFill>
          </a:ln>
          <a:effectLst>
            <a:outerShdw blurRad="50800" dist="50800" dir="5400000" algn="ctr" rotWithShape="0">
              <a:schemeClr val="tx2"/>
            </a:outerShdw>
          </a:effectLst>
        </p:spPr>
      </p:pic>
      <p:pic>
        <p:nvPicPr>
          <p:cNvPr id="50" name="Gráfico 23" descr="Excelente con relleno sólido">
            <a:extLst>
              <a:ext uri="{FF2B5EF4-FFF2-40B4-BE49-F238E27FC236}">
                <a16:creationId xmlns:a16="http://schemas.microsoft.com/office/drawing/2014/main" id="{82C0D626-25BD-4855-84FA-DC05CE36D6A3}"/>
              </a:ext>
            </a:extLst>
          </p:cNvPr>
          <p:cNvPicPr>
            <a:picLocks noChangeAspect="1"/>
          </p:cNvPicPr>
          <p:nvPr/>
        </p:nvPicPr>
        <p:blipFill>
          <a:blip r:embed="rId21">
            <a:duotone>
              <a:schemeClr val="accent5">
                <a:shade val="45000"/>
                <a:satMod val="135000"/>
              </a:schemeClr>
              <a:prstClr val="white"/>
            </a:duotone>
            <a:extLst>
              <a:ext uri="{96DAC541-7B7A-43D3-8B79-37D633B846F1}">
                <asvg:svgBlip xmlns:asvg="http://schemas.microsoft.com/office/drawing/2016/SVG/main" xmlns="" r:embed="rId22"/>
              </a:ext>
            </a:extLst>
          </a:blip>
          <a:stretch>
            <a:fillRect/>
          </a:stretch>
        </p:blipFill>
        <p:spPr>
          <a:xfrm>
            <a:off x="12736932" y="7041929"/>
            <a:ext cx="625644" cy="625644"/>
          </a:xfrm>
          <a:prstGeom prst="rect">
            <a:avLst/>
          </a:prstGeom>
          <a:solidFill>
            <a:schemeClr val="bg1"/>
          </a:solidFill>
          <a:ln>
            <a:solidFill>
              <a:schemeClr val="tx2"/>
            </a:solidFill>
          </a:ln>
          <a:effectLst>
            <a:outerShdw blurRad="50800" dist="50800" dir="5400000" algn="ctr" rotWithShape="0">
              <a:schemeClr val="tx2"/>
            </a:outerShdw>
          </a:effectLst>
        </p:spPr>
      </p:pic>
      <p:pic>
        <p:nvPicPr>
          <p:cNvPr id="51" name="Gráfico 29" descr="Brindis con relleno sólido">
            <a:extLst>
              <a:ext uri="{FF2B5EF4-FFF2-40B4-BE49-F238E27FC236}">
                <a16:creationId xmlns:a16="http://schemas.microsoft.com/office/drawing/2014/main" id="{178C42C5-9B61-42E7-94E9-0DD7CF1E9EC1}"/>
              </a:ext>
            </a:extLst>
          </p:cNvPr>
          <p:cNvPicPr>
            <a:picLocks noChangeAspect="1"/>
          </p:cNvPicPr>
          <p:nvPr/>
        </p:nvPicPr>
        <p:blipFill>
          <a:blip r:embed="rId23">
            <a:duotone>
              <a:schemeClr val="accent5">
                <a:shade val="45000"/>
                <a:satMod val="135000"/>
              </a:schemeClr>
              <a:prstClr val="white"/>
            </a:duotone>
            <a:extLst>
              <a:ext uri="{96DAC541-7B7A-43D3-8B79-37D633B846F1}">
                <asvg:svgBlip xmlns:asvg="http://schemas.microsoft.com/office/drawing/2016/SVG/main" xmlns="" r:embed="rId24"/>
              </a:ext>
            </a:extLst>
          </a:blip>
          <a:stretch>
            <a:fillRect/>
          </a:stretch>
        </p:blipFill>
        <p:spPr>
          <a:xfrm>
            <a:off x="12672955" y="4997889"/>
            <a:ext cx="668615" cy="668615"/>
          </a:xfrm>
          <a:prstGeom prst="rect">
            <a:avLst/>
          </a:prstGeom>
          <a:solidFill>
            <a:schemeClr val="bg1"/>
          </a:solidFill>
          <a:ln>
            <a:solidFill>
              <a:schemeClr val="tx2"/>
            </a:solidFill>
          </a:ln>
          <a:effectLst>
            <a:outerShdw blurRad="50800" dist="50800" dir="5400000" algn="ctr" rotWithShape="0">
              <a:schemeClr val="tx2"/>
            </a:outerShdw>
          </a:effectLst>
        </p:spPr>
      </p:pic>
      <p:pic>
        <p:nvPicPr>
          <p:cNvPr id="53" name="Gráfico 33" descr="Marca de escudo con relleno sólido">
            <a:extLst>
              <a:ext uri="{FF2B5EF4-FFF2-40B4-BE49-F238E27FC236}">
                <a16:creationId xmlns:a16="http://schemas.microsoft.com/office/drawing/2014/main" id="{B1839841-9A8E-4450-A438-365790444E83}"/>
              </a:ext>
            </a:extLst>
          </p:cNvPr>
          <p:cNvPicPr>
            <a:picLocks noChangeAspect="1"/>
          </p:cNvPicPr>
          <p:nvPr/>
        </p:nvPicPr>
        <p:blipFill>
          <a:blip r:embed="rId25">
            <a:duotone>
              <a:schemeClr val="accent5">
                <a:shade val="45000"/>
                <a:satMod val="135000"/>
              </a:schemeClr>
              <a:prstClr val="white"/>
            </a:duotone>
            <a:extLst>
              <a:ext uri="{96DAC541-7B7A-43D3-8B79-37D633B846F1}">
                <asvg:svgBlip xmlns:asvg="http://schemas.microsoft.com/office/drawing/2016/SVG/main" xmlns="" r:embed="rId26"/>
              </a:ext>
            </a:extLst>
          </a:blip>
          <a:stretch>
            <a:fillRect/>
          </a:stretch>
        </p:blipFill>
        <p:spPr>
          <a:xfrm>
            <a:off x="12715926" y="6046528"/>
            <a:ext cx="625644" cy="625644"/>
          </a:xfrm>
          <a:prstGeom prst="rect">
            <a:avLst/>
          </a:prstGeom>
          <a:solidFill>
            <a:schemeClr val="bg1"/>
          </a:solidFill>
          <a:ln>
            <a:solidFill>
              <a:schemeClr val="tx2"/>
            </a:solidFill>
          </a:ln>
          <a:effectLst>
            <a:outerShdw blurRad="50800" dist="50800" dir="5400000" algn="ctr" rotWithShape="0">
              <a:schemeClr val="tx2"/>
            </a:outerShdw>
          </a:effectLst>
        </p:spPr>
      </p:pic>
      <p:sp>
        <p:nvSpPr>
          <p:cNvPr id="54" name="CuadroTexto 53">
            <a:extLst>
              <a:ext uri="{FF2B5EF4-FFF2-40B4-BE49-F238E27FC236}">
                <a16:creationId xmlns:a16="http://schemas.microsoft.com/office/drawing/2014/main" id="{50C9ECD6-D28F-4786-ADC5-85863ED48AF5}"/>
              </a:ext>
            </a:extLst>
          </p:cNvPr>
          <p:cNvSpPr txBox="1"/>
          <p:nvPr/>
        </p:nvSpPr>
        <p:spPr>
          <a:xfrm>
            <a:off x="8606157" y="7872494"/>
            <a:ext cx="3021369" cy="995401"/>
          </a:xfrm>
          <a:prstGeom prst="rect">
            <a:avLst/>
          </a:prstGeom>
          <a:noFill/>
        </p:spPr>
        <p:txBody>
          <a:bodyPr wrap="square">
            <a:spAutoFit/>
          </a:bodyPr>
          <a:lstStyle/>
          <a:p>
            <a:r>
              <a:rPr lang="es-ES" sz="1467" dirty="0" smtClean="0">
                <a:solidFill>
                  <a:schemeClr val="dk1"/>
                </a:solidFill>
                <a:latin typeface="Century Gothic" panose="020B0502020202020204" pitchFamily="34" charset="0"/>
              </a:rPr>
              <a:t>Enraizamiento </a:t>
            </a:r>
            <a:r>
              <a:rPr lang="es-ES" sz="1467" b="1" dirty="0">
                <a:solidFill>
                  <a:schemeClr val="dk1"/>
                </a:solidFill>
                <a:latin typeface="Century Gothic" panose="020B0502020202020204" pitchFamily="34" charset="0"/>
              </a:rPr>
              <a:t>territorial</a:t>
            </a:r>
            <a:r>
              <a:rPr lang="es-ES" sz="1467" dirty="0">
                <a:solidFill>
                  <a:schemeClr val="dk1"/>
                </a:solidFill>
                <a:latin typeface="Century Gothic" panose="020B0502020202020204" pitchFamily="34" charset="0"/>
              </a:rPr>
              <a:t>. Localización de la empresa, de su centro de decisión y del empleo al territorio. </a:t>
            </a:r>
          </a:p>
        </p:txBody>
      </p:sp>
      <p:pic>
        <p:nvPicPr>
          <p:cNvPr id="55" name="Gráfico 31" descr="Árbol con raíces con relleno sólido">
            <a:extLst>
              <a:ext uri="{FF2B5EF4-FFF2-40B4-BE49-F238E27FC236}">
                <a16:creationId xmlns:a16="http://schemas.microsoft.com/office/drawing/2014/main" id="{B90103D5-2A56-4259-B2CA-22828FBA346F}"/>
              </a:ext>
            </a:extLst>
          </p:cNvPr>
          <p:cNvPicPr>
            <a:picLocks noChangeAspect="1"/>
          </p:cNvPicPr>
          <p:nvPr/>
        </p:nvPicPr>
        <p:blipFill>
          <a:blip r:embed="rId27">
            <a:duotone>
              <a:schemeClr val="accent5">
                <a:shade val="45000"/>
                <a:satMod val="135000"/>
              </a:schemeClr>
              <a:prstClr val="white"/>
            </a:duotone>
            <a:extLst>
              <a:ext uri="{96DAC541-7B7A-43D3-8B79-37D633B846F1}">
                <asvg:svgBlip xmlns:asvg="http://schemas.microsoft.com/office/drawing/2016/SVG/main" xmlns="" r:embed="rId13"/>
              </a:ext>
            </a:extLst>
          </a:blip>
          <a:stretch>
            <a:fillRect/>
          </a:stretch>
        </p:blipFill>
        <p:spPr>
          <a:xfrm>
            <a:off x="7431435" y="7966883"/>
            <a:ext cx="713396" cy="713396"/>
          </a:xfrm>
          <a:prstGeom prst="rect">
            <a:avLst/>
          </a:prstGeom>
          <a:solidFill>
            <a:schemeClr val="bg1"/>
          </a:solidFill>
          <a:ln>
            <a:solidFill>
              <a:schemeClr val="tx2"/>
            </a:solidFill>
          </a:ln>
          <a:effectLst>
            <a:outerShdw blurRad="50800" dist="50800" dir="5400000" algn="ctr" rotWithShape="0">
              <a:schemeClr val="tx2"/>
            </a:outerShdw>
          </a:effectLst>
        </p:spPr>
      </p:pic>
    </p:spTree>
    <p:extLst>
      <p:ext uri="{BB962C8B-B14F-4D97-AF65-F5344CB8AC3E}">
        <p14:creationId xmlns:p14="http://schemas.microsoft.com/office/powerpoint/2010/main" val="2413040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0"/>
            <a:ext cx="18288000" cy="1360800"/>
            <a:chOff x="0" y="0"/>
            <a:chExt cx="24384000" cy="1814400"/>
          </a:xfrm>
        </p:grpSpPr>
        <p:sp>
          <p:nvSpPr>
            <p:cNvPr id="3" name="Freeform 3"/>
            <p:cNvSpPr/>
            <p:nvPr/>
          </p:nvSpPr>
          <p:spPr>
            <a:xfrm>
              <a:off x="0" y="0"/>
              <a:ext cx="24384000" cy="1814449"/>
            </a:xfrm>
            <a:custGeom>
              <a:avLst/>
              <a:gdLst/>
              <a:ahLst/>
              <a:cxnLst/>
              <a:rect l="l" t="t" r="r" b="b"/>
              <a:pathLst>
                <a:path w="24384000" h="1814449">
                  <a:moveTo>
                    <a:pt x="0" y="0"/>
                  </a:moveTo>
                  <a:lnTo>
                    <a:pt x="24384000" y="0"/>
                  </a:lnTo>
                  <a:lnTo>
                    <a:pt x="24384000" y="1814449"/>
                  </a:lnTo>
                  <a:lnTo>
                    <a:pt x="0" y="1814449"/>
                  </a:lnTo>
                  <a:close/>
                </a:path>
              </a:pathLst>
            </a:custGeom>
            <a:solidFill>
              <a:srgbClr val="002E54"/>
            </a:solidFill>
          </p:spPr>
        </p:sp>
      </p:grpSp>
      <p:sp>
        <p:nvSpPr>
          <p:cNvPr id="7" name="TextBox 7"/>
          <p:cNvSpPr txBox="1"/>
          <p:nvPr/>
        </p:nvSpPr>
        <p:spPr>
          <a:xfrm>
            <a:off x="1312311" y="412329"/>
            <a:ext cx="15590550" cy="638175"/>
          </a:xfrm>
          <a:prstGeom prst="rect">
            <a:avLst/>
          </a:prstGeom>
        </p:spPr>
        <p:txBody>
          <a:bodyPr lIns="0" tIns="0" rIns="0" bIns="0" rtlCol="0" anchor="t">
            <a:spAutoFit/>
          </a:bodyPr>
          <a:lstStyle/>
          <a:p>
            <a:pPr>
              <a:lnSpc>
                <a:spcPts val="5040"/>
              </a:lnSpc>
            </a:pPr>
            <a:r>
              <a:rPr lang="en-US" sz="4200" spc="39" dirty="0" err="1" smtClean="0">
                <a:solidFill>
                  <a:srgbClr val="FFFFFF"/>
                </a:solidFill>
                <a:latin typeface="Nunito Bold"/>
              </a:rPr>
              <a:t>Beneficios</a:t>
            </a:r>
            <a:r>
              <a:rPr lang="en-US" sz="4200" spc="39" dirty="0" smtClean="0">
                <a:solidFill>
                  <a:srgbClr val="FFFFFF"/>
                </a:solidFill>
                <a:latin typeface="Nunito Bold"/>
              </a:rPr>
              <a:t>:</a:t>
            </a:r>
            <a:endParaRPr lang="en-US" sz="4200" spc="39" dirty="0">
              <a:solidFill>
                <a:srgbClr val="FFFFFF"/>
              </a:solidFill>
              <a:latin typeface="Nunito Bold"/>
            </a:endParaRPr>
          </a:p>
        </p:txBody>
      </p:sp>
      <p:pic>
        <p:nvPicPr>
          <p:cNvPr id="16" name="Imagen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40861" y="192594"/>
            <a:ext cx="1524000" cy="1077644"/>
          </a:xfrm>
          <a:prstGeom prst="rect">
            <a:avLst/>
          </a:prstGeom>
        </p:spPr>
      </p:pic>
      <p:sp>
        <p:nvSpPr>
          <p:cNvPr id="4" name="Rectángulo 3"/>
          <p:cNvSpPr/>
          <p:nvPr/>
        </p:nvSpPr>
        <p:spPr>
          <a:xfrm>
            <a:off x="1143000" y="1513484"/>
            <a:ext cx="16352549" cy="7294305"/>
          </a:xfrm>
          <a:prstGeom prst="rect">
            <a:avLst/>
          </a:prstGeom>
        </p:spPr>
        <p:txBody>
          <a:bodyPr wrap="square">
            <a:spAutoFit/>
          </a:bodyPr>
          <a:lstStyle/>
          <a:p>
            <a:pPr algn="just"/>
            <a:endParaRPr lang="es-ES" dirty="0">
              <a:solidFill>
                <a:srgbClr val="6C6C6C"/>
              </a:solidFill>
              <a:latin typeface="Arial" panose="020B0604020202020204" pitchFamily="34" charset="0"/>
            </a:endParaRPr>
          </a:p>
          <a:p>
            <a:pPr algn="just"/>
            <a:r>
              <a:rPr lang="es-ES" b="1" dirty="0">
                <a:solidFill>
                  <a:schemeClr val="tx2"/>
                </a:solidFill>
                <a:latin typeface="Century Gothic" panose="020B0502020202020204" pitchFamily="34" charset="0"/>
              </a:rPr>
              <a:t>Bonificación del 99% de las cuotas que se devenguen por la modalidad de transmisiones patrimoniales onerosas en el Impuesto sobre Transmisiones Patrimoniales y Actos Jurídicos Documentados</a:t>
            </a:r>
            <a:r>
              <a:rPr lang="es-ES" dirty="0">
                <a:solidFill>
                  <a:schemeClr val="tx2"/>
                </a:solidFill>
                <a:latin typeface="Century Gothic" panose="020B0502020202020204" pitchFamily="34" charset="0"/>
              </a:rPr>
              <a:t>, </a:t>
            </a:r>
            <a:r>
              <a:rPr lang="es-ES" dirty="0">
                <a:solidFill>
                  <a:srgbClr val="6C6C6C"/>
                </a:solidFill>
                <a:latin typeface="Century Gothic" panose="020B0502020202020204" pitchFamily="34" charset="0"/>
              </a:rPr>
              <a:t>por la adquisición de bienes y derechos provenientes de la empresa de la que proceda la mayoría de los socios trabajadores de la sociedad laboral</a:t>
            </a:r>
            <a:r>
              <a:rPr lang="es-ES" dirty="0" smtClean="0">
                <a:solidFill>
                  <a:srgbClr val="6C6C6C"/>
                </a:solidFill>
                <a:latin typeface="Century Gothic" panose="020B0502020202020204" pitchFamily="34" charset="0"/>
              </a:rPr>
              <a:t>.</a:t>
            </a:r>
          </a:p>
          <a:p>
            <a:pPr algn="just">
              <a:buFont typeface="Arial" panose="020B0604020202020204" pitchFamily="34" charset="0"/>
              <a:buChar char="•"/>
            </a:pPr>
            <a:endParaRPr lang="es-ES" dirty="0">
              <a:solidFill>
                <a:srgbClr val="6C6C6C"/>
              </a:solidFill>
              <a:latin typeface="Century Gothic" panose="020B0502020202020204" pitchFamily="34" charset="0"/>
            </a:endParaRPr>
          </a:p>
          <a:p>
            <a:r>
              <a:rPr lang="es-ES" b="1" dirty="0">
                <a:solidFill>
                  <a:schemeClr val="tx2"/>
                </a:solidFill>
                <a:latin typeface="Century Gothic" panose="020B0502020202020204" pitchFamily="34" charset="0"/>
              </a:rPr>
              <a:t>Bonificaciones en el pago de la Seguridad Social: </a:t>
            </a:r>
            <a:r>
              <a:rPr lang="es-ES" dirty="0">
                <a:solidFill>
                  <a:srgbClr val="6C6C6C"/>
                </a:solidFill>
                <a:latin typeface="Century Gothic" panose="020B0502020202020204" pitchFamily="34" charset="0"/>
              </a:rPr>
              <a:t>Las empresas que incorporen como socios trabajadores a los demandantes de empleo, inscritos en el SEPE, obtendrán bonificaciones por contratación durante 3 años, en las cuantías siguientes: </a:t>
            </a:r>
          </a:p>
          <a:p>
            <a:r>
              <a:rPr lang="es-ES" dirty="0">
                <a:solidFill>
                  <a:srgbClr val="6C6C6C"/>
                </a:solidFill>
                <a:latin typeface="Century Gothic" panose="020B0502020202020204" pitchFamily="34" charset="0"/>
              </a:rPr>
              <a:t>Si fueren menores de 30 años, 1.650 € durante el primer año, y 800 € durante el segundo y tercero. </a:t>
            </a:r>
          </a:p>
          <a:p>
            <a:r>
              <a:rPr lang="es-ES" dirty="0">
                <a:solidFill>
                  <a:srgbClr val="6C6C6C"/>
                </a:solidFill>
                <a:latin typeface="Century Gothic" panose="020B0502020202020204" pitchFamily="34" charset="0"/>
              </a:rPr>
              <a:t>Mayores de 30 años, 800 € durante cada uno de los tres años siguientes a su contratación. </a:t>
            </a:r>
          </a:p>
          <a:p>
            <a:pPr algn="just"/>
            <a:endParaRPr lang="es-ES" dirty="0">
              <a:solidFill>
                <a:srgbClr val="6C6C6C"/>
              </a:solidFill>
              <a:latin typeface="Century Gothic" panose="020B0502020202020204" pitchFamily="34" charset="0"/>
            </a:endParaRPr>
          </a:p>
          <a:p>
            <a:pPr algn="just"/>
            <a:r>
              <a:rPr lang="es-ES" b="1" dirty="0">
                <a:solidFill>
                  <a:schemeClr val="tx2"/>
                </a:solidFill>
                <a:latin typeface="Century Gothic" panose="020B0502020202020204" pitchFamily="34" charset="0"/>
              </a:rPr>
              <a:t>Libertad de amortización</a:t>
            </a:r>
            <a:r>
              <a:rPr lang="es-ES" dirty="0">
                <a:solidFill>
                  <a:schemeClr val="tx2"/>
                </a:solidFill>
                <a:latin typeface="Century Gothic" panose="020B0502020202020204" pitchFamily="34" charset="0"/>
              </a:rPr>
              <a:t> </a:t>
            </a:r>
            <a:r>
              <a:rPr lang="es-ES" dirty="0">
                <a:solidFill>
                  <a:srgbClr val="6C6C6C"/>
                </a:solidFill>
                <a:latin typeface="Century Gothic" panose="020B0502020202020204" pitchFamily="34" charset="0"/>
              </a:rPr>
              <a:t>de los elementos del inmovilizado material, intangible e inversiones inmobiliarias afectos a la realización de sus actividades, adquiridos durante los cinco primeros años a partir de la fecha de su calificación como sociedad laboral</a:t>
            </a:r>
            <a:r>
              <a:rPr lang="es-ES" dirty="0" smtClean="0">
                <a:solidFill>
                  <a:srgbClr val="6C6C6C"/>
                </a:solidFill>
                <a:latin typeface="Century Gothic" panose="020B0502020202020204" pitchFamily="34" charset="0"/>
              </a:rPr>
              <a:t>.</a:t>
            </a:r>
          </a:p>
          <a:p>
            <a:pPr algn="just">
              <a:buFont typeface="Arial" panose="020B0604020202020204" pitchFamily="34" charset="0"/>
              <a:buChar char="•"/>
            </a:pPr>
            <a:endParaRPr lang="es-ES" dirty="0">
              <a:solidFill>
                <a:schemeClr val="tx2"/>
              </a:solidFill>
              <a:latin typeface="Century Gothic" panose="020B0502020202020204" pitchFamily="34" charset="0"/>
            </a:endParaRPr>
          </a:p>
          <a:p>
            <a:pPr algn="just"/>
            <a:r>
              <a:rPr lang="es-ES" b="1" dirty="0">
                <a:solidFill>
                  <a:schemeClr val="tx2"/>
                </a:solidFill>
                <a:latin typeface="Century Gothic" panose="020B0502020202020204" pitchFamily="34" charset="0"/>
              </a:rPr>
              <a:t>Los socios trabajadores quedan incluidos en el Régimen General de la Seguridad Social</a:t>
            </a:r>
            <a:r>
              <a:rPr lang="es-ES" dirty="0">
                <a:solidFill>
                  <a:srgbClr val="6C6C6C"/>
                </a:solidFill>
                <a:latin typeface="Century Gothic" panose="020B0502020202020204" pitchFamily="34" charset="0"/>
              </a:rPr>
              <a:t>, aun cuando sean administradores o desempeñen funciones de dirección o gerencia (aunque en este caso con exclusión de la protección por desempleo y del Fondo de Garantía Salarial</a:t>
            </a:r>
            <a:r>
              <a:rPr lang="es-ES" dirty="0" smtClean="0">
                <a:solidFill>
                  <a:srgbClr val="6C6C6C"/>
                </a:solidFill>
                <a:latin typeface="Century Gothic" panose="020B0502020202020204" pitchFamily="34" charset="0"/>
              </a:rPr>
              <a:t>).</a:t>
            </a:r>
          </a:p>
          <a:p>
            <a:pPr algn="just">
              <a:buFont typeface="Arial" panose="020B0604020202020204" pitchFamily="34" charset="0"/>
              <a:buChar char="•"/>
            </a:pPr>
            <a:endParaRPr lang="es-ES" dirty="0">
              <a:solidFill>
                <a:schemeClr val="tx2"/>
              </a:solidFill>
              <a:latin typeface="Century Gothic" panose="020B0502020202020204" pitchFamily="34" charset="0"/>
            </a:endParaRPr>
          </a:p>
          <a:p>
            <a:pPr algn="just"/>
            <a:r>
              <a:rPr lang="es-ES" b="1" dirty="0">
                <a:solidFill>
                  <a:schemeClr val="tx2"/>
                </a:solidFill>
                <a:latin typeface="Century Gothic" panose="020B0502020202020204" pitchFamily="34" charset="0"/>
              </a:rPr>
              <a:t>La sociedad laboral puede anticipar fondos, conceder créditos o préstamos, prestar garantías o facilitar asistencia financiera para la adquisición de sus propias acciones o participaciones</a:t>
            </a:r>
            <a:r>
              <a:rPr lang="es-ES" dirty="0">
                <a:solidFill>
                  <a:srgbClr val="6C6C6C"/>
                </a:solidFill>
                <a:latin typeface="Century Gothic" panose="020B0502020202020204" pitchFamily="34" charset="0"/>
              </a:rPr>
              <a:t> por los trabajadores de la sociedad con contrato por tiempo indefinido que no sean socios</a:t>
            </a:r>
            <a:r>
              <a:rPr lang="es-ES" dirty="0" smtClean="0">
                <a:solidFill>
                  <a:srgbClr val="6C6C6C"/>
                </a:solidFill>
                <a:latin typeface="Century Gothic" panose="020B0502020202020204" pitchFamily="34" charset="0"/>
              </a:rPr>
              <a:t>.</a:t>
            </a:r>
          </a:p>
          <a:p>
            <a:pPr algn="just">
              <a:buFont typeface="Arial" panose="020B0604020202020204" pitchFamily="34" charset="0"/>
              <a:buChar char="•"/>
            </a:pPr>
            <a:endParaRPr lang="es-ES" b="0" i="0" dirty="0" smtClean="0">
              <a:solidFill>
                <a:schemeClr val="tx2"/>
              </a:solidFill>
              <a:effectLst/>
              <a:latin typeface="Century Gothic" panose="020B0502020202020204" pitchFamily="34" charset="0"/>
            </a:endParaRPr>
          </a:p>
          <a:p>
            <a:pPr algn="just"/>
            <a:r>
              <a:rPr lang="es-ES" b="1" dirty="0" smtClean="0">
                <a:solidFill>
                  <a:schemeClr val="tx2"/>
                </a:solidFill>
                <a:latin typeface="Century Gothic" panose="020B0502020202020204" pitchFamily="34" charset="0"/>
              </a:rPr>
              <a:t>Compatibilización</a:t>
            </a:r>
            <a:r>
              <a:rPr lang="es-ES" dirty="0" smtClean="0">
                <a:solidFill>
                  <a:schemeClr val="tx2"/>
                </a:solidFill>
                <a:latin typeface="Century Gothic" panose="020B0502020202020204" pitchFamily="34" charset="0"/>
              </a:rPr>
              <a:t> </a:t>
            </a:r>
            <a:r>
              <a:rPr lang="es-ES" dirty="0">
                <a:solidFill>
                  <a:srgbClr val="6C6C6C"/>
                </a:solidFill>
                <a:latin typeface="Century Gothic" panose="020B0502020202020204" pitchFamily="34" charset="0"/>
              </a:rPr>
              <a:t>del cobro de la prestación contributiva por desempleo con el alta en el reta.</a:t>
            </a:r>
          </a:p>
          <a:p>
            <a:pPr algn="just">
              <a:buFont typeface="Arial" panose="020B0604020202020204" pitchFamily="34" charset="0"/>
              <a:buChar char="•"/>
            </a:pPr>
            <a:endParaRPr lang="es-ES" b="0" i="0" dirty="0">
              <a:solidFill>
                <a:srgbClr val="6C6C6C"/>
              </a:solidFill>
              <a:effectLst/>
              <a:latin typeface="Century Gothic" panose="020B0502020202020204" pitchFamily="34" charset="0"/>
            </a:endParaRPr>
          </a:p>
          <a:p>
            <a:pPr algn="just"/>
            <a:r>
              <a:rPr lang="es-ES" b="1" dirty="0">
                <a:solidFill>
                  <a:schemeClr val="tx2"/>
                </a:solidFill>
                <a:latin typeface="Century Gothic" panose="020B0502020202020204" pitchFamily="34" charset="0"/>
              </a:rPr>
              <a:t>Capitalización por cese actividad </a:t>
            </a:r>
            <a:r>
              <a:rPr lang="es-ES" dirty="0" smtClean="0">
                <a:solidFill>
                  <a:srgbClr val="6C6C6C"/>
                </a:solidFill>
                <a:latin typeface="Century Gothic" panose="020B0502020202020204" pitchFamily="34" charset="0"/>
              </a:rPr>
              <a:t>de autónomos para emprendimiento colectivo.</a:t>
            </a:r>
          </a:p>
          <a:p>
            <a:pPr algn="just"/>
            <a:endParaRPr lang="es-ES" dirty="0" smtClean="0">
              <a:solidFill>
                <a:srgbClr val="6C6C6C"/>
              </a:solidFill>
              <a:latin typeface="Century Gothic" panose="020B0502020202020204" pitchFamily="34" charset="0"/>
            </a:endParaRPr>
          </a:p>
          <a:p>
            <a:pPr algn="just"/>
            <a:r>
              <a:rPr lang="es-ES" b="1" dirty="0" smtClean="0">
                <a:solidFill>
                  <a:schemeClr val="tx2"/>
                </a:solidFill>
                <a:latin typeface="Century Gothic" panose="020B0502020202020204" pitchFamily="34" charset="0"/>
              </a:rPr>
              <a:t>Ayudas </a:t>
            </a:r>
            <a:r>
              <a:rPr lang="es-ES" b="1" dirty="0">
                <a:solidFill>
                  <a:schemeClr val="tx2"/>
                </a:solidFill>
                <a:latin typeface="Century Gothic" panose="020B0502020202020204" pitchFamily="34" charset="0"/>
              </a:rPr>
              <a:t>especificas de las </a:t>
            </a:r>
            <a:r>
              <a:rPr lang="es-ES" b="1" dirty="0" smtClean="0">
                <a:solidFill>
                  <a:schemeClr val="tx2"/>
                </a:solidFill>
                <a:latin typeface="Century Gothic" panose="020B0502020202020204" pitchFamily="34" charset="0"/>
              </a:rPr>
              <a:t>CCAA que pueden ser : </a:t>
            </a:r>
            <a:r>
              <a:rPr lang="es-ES" dirty="0" smtClean="0">
                <a:solidFill>
                  <a:srgbClr val="6C6C6C"/>
                </a:solidFill>
                <a:latin typeface="Century Gothic" panose="020B0502020202020204" pitchFamily="34" charset="0"/>
              </a:rPr>
              <a:t>Apoyo </a:t>
            </a:r>
            <a:r>
              <a:rPr lang="es-ES" dirty="0">
                <a:solidFill>
                  <a:srgbClr val="6C6C6C"/>
                </a:solidFill>
                <a:latin typeface="Century Gothic" panose="020B0502020202020204" pitchFamily="34" charset="0"/>
              </a:rPr>
              <a:t>a la creación de nuevas sociedades laborales y cooperativas, Ayudas a la incorporación de socios en sociedades laborales y cooperativas, Ayudas por inversiones en activos fijos en sociedades laborales y cooperativas, Deducción en el I.R.P.F, Devolución de las cuotas abonadas a la seguridad social ….</a:t>
            </a:r>
          </a:p>
        </p:txBody>
      </p:sp>
    </p:spTree>
    <p:extLst>
      <p:ext uri="{BB962C8B-B14F-4D97-AF65-F5344CB8AC3E}">
        <p14:creationId xmlns:p14="http://schemas.microsoft.com/office/powerpoint/2010/main" val="29625526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685800" y="1360837"/>
            <a:ext cx="12458700" cy="7096125"/>
          </a:xfrm>
          <a:prstGeom prst="rect">
            <a:avLst/>
          </a:prstGeom>
        </p:spPr>
      </p:pic>
      <p:sp>
        <p:nvSpPr>
          <p:cNvPr id="4" name="CuadroTexto 3"/>
          <p:cNvSpPr txBox="1"/>
          <p:nvPr/>
        </p:nvSpPr>
        <p:spPr>
          <a:xfrm>
            <a:off x="11410950" y="3314700"/>
            <a:ext cx="5181600" cy="5663089"/>
          </a:xfrm>
          <a:prstGeom prst="rect">
            <a:avLst/>
          </a:prstGeom>
          <a:noFill/>
        </p:spPr>
        <p:txBody>
          <a:bodyPr wrap="square" rtlCol="0">
            <a:spAutoFit/>
          </a:bodyPr>
          <a:lstStyle/>
          <a:p>
            <a:pPr algn="just"/>
            <a:r>
              <a:rPr lang="es-ES" sz="2000" b="1" dirty="0">
                <a:latin typeface="Century Gothic" panose="020B0502020202020204" pitchFamily="34" charset="0"/>
              </a:rPr>
              <a:t>Desde el día 1 de septiembre de 2023</a:t>
            </a:r>
            <a:r>
              <a:rPr lang="es-ES" dirty="0"/>
              <a:t>, </a:t>
            </a:r>
            <a:r>
              <a:rPr lang="es-ES" dirty="0">
                <a:latin typeface="Century Gothic" panose="020B0502020202020204" pitchFamily="34" charset="0"/>
              </a:rPr>
              <a:t>los trabajadores indefinidos que quieran acceder a la condición de socios de sociedades laborales o de cooperativas </a:t>
            </a:r>
            <a:r>
              <a:rPr lang="es-ES" b="1" dirty="0">
                <a:latin typeface="Century Gothic" panose="020B0502020202020204" pitchFamily="34" charset="0"/>
              </a:rPr>
              <a:t>podrán capitalizar su prestación por desempleo siempre que reúnan todos los requisitos, salvo la situación legal de desempleo.</a:t>
            </a:r>
          </a:p>
          <a:p>
            <a:pPr algn="just"/>
            <a:r>
              <a:rPr lang="es-ES" dirty="0">
                <a:latin typeface="Century Gothic" panose="020B0502020202020204" pitchFamily="34" charset="0"/>
              </a:rPr>
              <a:t>Si trabajas actualmente en una sociedad laboral o en una cooperativa, con contrato indefinido, podrías convertirte en socio de tu empresa solicitando la capitalización de tu prestación por desempleo, según las cotizaciones que tengas acumuladas,  sin estar en situación legal de desempleo. Con el dinero de la capitalización podrías realizar la aportación como socio de trabajo y el pago de las cuotas a la Seguridad Social.</a:t>
            </a:r>
          </a:p>
          <a:p>
            <a:pPr algn="just"/>
            <a:r>
              <a:rPr lang="es-ES" dirty="0">
                <a:latin typeface="Century Gothic" panose="020B0502020202020204" pitchFamily="34" charset="0"/>
              </a:rPr>
              <a:t>Para conocer toda la información entra en </a:t>
            </a:r>
            <a:r>
              <a:rPr lang="es-ES" dirty="0">
                <a:latin typeface="Century Gothic" panose="020B0502020202020204" pitchFamily="34" charset="0"/>
              </a:rPr>
              <a:t>Capitaliza tu Prestación</a:t>
            </a:r>
            <a:r>
              <a:rPr lang="es-ES" dirty="0">
                <a:latin typeface="Century Gothic" panose="020B0502020202020204" pitchFamily="34" charset="0"/>
              </a:rPr>
              <a:t> en SEPE.es</a:t>
            </a:r>
            <a:r>
              <a:rPr lang="es-ES" dirty="0" smtClean="0">
                <a:latin typeface="Century Gothic" panose="020B0502020202020204" pitchFamily="34" charset="0"/>
              </a:rPr>
              <a:t>.</a:t>
            </a:r>
            <a:endParaRPr lang="es-ES" dirty="0"/>
          </a:p>
        </p:txBody>
      </p:sp>
      <p:sp>
        <p:nvSpPr>
          <p:cNvPr id="5" name="CuadroTexto 4"/>
          <p:cNvSpPr txBox="1"/>
          <p:nvPr/>
        </p:nvSpPr>
        <p:spPr>
          <a:xfrm>
            <a:off x="1295400" y="8039100"/>
            <a:ext cx="10134600" cy="307777"/>
          </a:xfrm>
          <a:prstGeom prst="rect">
            <a:avLst/>
          </a:prstGeom>
          <a:noFill/>
        </p:spPr>
        <p:txBody>
          <a:bodyPr wrap="square" rtlCol="0">
            <a:spAutoFit/>
          </a:bodyPr>
          <a:lstStyle/>
          <a:p>
            <a:r>
              <a:rPr lang="es-ES" sz="1400" dirty="0"/>
              <a:t>https://sepe.es/HomeSepe/autonomos/prestaciones-para-emprendedores-y-autonomos/capitaliza-tu-prestacion.html</a:t>
            </a:r>
          </a:p>
        </p:txBody>
      </p:sp>
      <p:grpSp>
        <p:nvGrpSpPr>
          <p:cNvPr id="6" name="Group 2"/>
          <p:cNvGrpSpPr/>
          <p:nvPr/>
        </p:nvGrpSpPr>
        <p:grpSpPr>
          <a:xfrm>
            <a:off x="0" y="0"/>
            <a:ext cx="18288000" cy="1360800"/>
            <a:chOff x="0" y="0"/>
            <a:chExt cx="24384000" cy="1814400"/>
          </a:xfrm>
        </p:grpSpPr>
        <p:sp>
          <p:nvSpPr>
            <p:cNvPr id="7" name="Freeform 3"/>
            <p:cNvSpPr/>
            <p:nvPr/>
          </p:nvSpPr>
          <p:spPr>
            <a:xfrm>
              <a:off x="0" y="0"/>
              <a:ext cx="24384000" cy="1814449"/>
            </a:xfrm>
            <a:custGeom>
              <a:avLst/>
              <a:gdLst/>
              <a:ahLst/>
              <a:cxnLst/>
              <a:rect l="l" t="t" r="r" b="b"/>
              <a:pathLst>
                <a:path w="24384000" h="1814449">
                  <a:moveTo>
                    <a:pt x="0" y="0"/>
                  </a:moveTo>
                  <a:lnTo>
                    <a:pt x="24384000" y="0"/>
                  </a:lnTo>
                  <a:lnTo>
                    <a:pt x="24384000" y="1814449"/>
                  </a:lnTo>
                  <a:lnTo>
                    <a:pt x="0" y="1814449"/>
                  </a:lnTo>
                  <a:close/>
                </a:path>
              </a:pathLst>
            </a:custGeom>
            <a:solidFill>
              <a:srgbClr val="002E54"/>
            </a:solidFill>
          </p:spPr>
        </p:sp>
      </p:grpSp>
      <p:sp>
        <p:nvSpPr>
          <p:cNvPr id="8" name="CuadroTexto 7"/>
          <p:cNvSpPr txBox="1"/>
          <p:nvPr/>
        </p:nvSpPr>
        <p:spPr>
          <a:xfrm>
            <a:off x="914400" y="538717"/>
            <a:ext cx="8534400" cy="584775"/>
          </a:xfrm>
          <a:prstGeom prst="rect">
            <a:avLst/>
          </a:prstGeom>
          <a:noFill/>
        </p:spPr>
        <p:txBody>
          <a:bodyPr wrap="square" rtlCol="0">
            <a:spAutoFit/>
          </a:bodyPr>
          <a:lstStyle/>
          <a:p>
            <a:r>
              <a:rPr lang="es-ES" sz="3200" b="1" dirty="0" smtClean="0">
                <a:solidFill>
                  <a:schemeClr val="bg1"/>
                </a:solidFill>
                <a:latin typeface="Century Gothic" panose="020B0502020202020204" pitchFamily="34" charset="0"/>
              </a:rPr>
              <a:t>Novedad desde  el 1 Septiembre de 2023</a:t>
            </a:r>
            <a:endParaRPr lang="es-ES" sz="3200" b="1" dirty="0">
              <a:solidFill>
                <a:schemeClr val="bg1"/>
              </a:solidFill>
              <a:latin typeface="Century Gothic" panose="020B0502020202020204" pitchFamily="34" charset="0"/>
            </a:endParaRPr>
          </a:p>
        </p:txBody>
      </p:sp>
      <p:pic>
        <p:nvPicPr>
          <p:cNvPr id="9" name="Imagen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140861" y="192594"/>
            <a:ext cx="1524000" cy="1077644"/>
          </a:xfrm>
          <a:prstGeom prst="rect">
            <a:avLst/>
          </a:prstGeom>
        </p:spPr>
      </p:pic>
    </p:spTree>
    <p:extLst>
      <p:ext uri="{BB962C8B-B14F-4D97-AF65-F5344CB8AC3E}">
        <p14:creationId xmlns:p14="http://schemas.microsoft.com/office/powerpoint/2010/main" val="5053136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722;p41"/>
          <p:cNvSpPr txBox="1">
            <a:spLocks/>
          </p:cNvSpPr>
          <p:nvPr/>
        </p:nvSpPr>
        <p:spPr>
          <a:xfrm>
            <a:off x="4495800" y="1485900"/>
            <a:ext cx="9677400" cy="3657600"/>
          </a:xfrm>
          <a:prstGeom prst="rect">
            <a:avLst/>
          </a:prstGeom>
          <a:noFill/>
          <a:ln>
            <a:noFill/>
          </a:ln>
        </p:spPr>
        <p:txBody>
          <a:bodyPr spcFirstLastPara="1" wrap="square" lIns="91425" tIns="45700" rIns="91425" bIns="45700" anchor="t" anchorCtr="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52396" indent="0" algn="ctr">
              <a:spcBef>
                <a:spcPts val="480"/>
              </a:spcBef>
              <a:buSzPts val="1800"/>
              <a:buFont typeface="Arial" pitchFamily="34" charset="0"/>
              <a:buNone/>
            </a:pPr>
            <a:r>
              <a:rPr lang="es-ES" dirty="0" smtClean="0">
                <a:latin typeface="Century Gothic"/>
                <a:ea typeface="Century Gothic"/>
                <a:cs typeface="Century Gothic"/>
                <a:sym typeface="Century Gothic"/>
              </a:rPr>
              <a:t>www.laborpar.es</a:t>
            </a:r>
            <a:endParaRPr lang="es-ES" dirty="0" smtClean="0">
              <a:latin typeface="Century Gothic"/>
              <a:ea typeface="Century Gothic"/>
              <a:cs typeface="Century Gothic"/>
              <a:sym typeface="Century Gothic"/>
            </a:endParaRPr>
          </a:p>
          <a:p>
            <a:pPr marL="152396" indent="0" algn="ctr">
              <a:spcBef>
                <a:spcPts val="480"/>
              </a:spcBef>
              <a:buSzPts val="1800"/>
              <a:buFont typeface="Arial" pitchFamily="34" charset="0"/>
              <a:buNone/>
            </a:pPr>
            <a:r>
              <a:rPr lang="es-ES" dirty="0" smtClean="0">
                <a:latin typeface="Century Gothic"/>
                <a:ea typeface="Century Gothic"/>
                <a:cs typeface="Century Gothic"/>
                <a:sym typeface="Century Gothic"/>
              </a:rPr>
              <a:t>info@laborpar.es</a:t>
            </a:r>
            <a:endParaRPr lang="es-ES" dirty="0" smtClean="0">
              <a:latin typeface="Century Gothic"/>
              <a:ea typeface="Century Gothic"/>
              <a:cs typeface="Century Gothic"/>
              <a:sym typeface="Century Gothic"/>
            </a:endParaRPr>
          </a:p>
          <a:p>
            <a:pPr marL="152396" indent="0" algn="ctr">
              <a:spcBef>
                <a:spcPts val="480"/>
              </a:spcBef>
              <a:buSzPts val="1800"/>
              <a:buFont typeface="Arial" pitchFamily="34" charset="0"/>
              <a:buNone/>
            </a:pPr>
            <a:endParaRPr lang="es-ES" dirty="0" smtClean="0">
              <a:latin typeface="Century Gothic"/>
              <a:ea typeface="Century Gothic"/>
              <a:cs typeface="Century Gothic"/>
              <a:sym typeface="Century Gothic"/>
            </a:endParaRPr>
          </a:p>
          <a:p>
            <a:pPr marL="228600" algn="ctr"/>
            <a:r>
              <a:rPr lang="es-ES" sz="1400" dirty="0">
                <a:latin typeface="Century Gothic" panose="020B0502020202020204" pitchFamily="34" charset="0"/>
                <a:ea typeface="Calibri" panose="020F0502020204030204" pitchFamily="34" charset="0"/>
              </a:rPr>
              <a:t>Instagram: </a:t>
            </a:r>
            <a:r>
              <a:rPr lang="es-ES" sz="1400" u="sng" dirty="0">
                <a:solidFill>
                  <a:srgbClr val="0000FF"/>
                </a:solidFill>
                <a:latin typeface="Century Gothic" panose="020B0502020202020204" pitchFamily="34" charset="0"/>
                <a:ea typeface="Calibri" panose="020F0502020204030204" pitchFamily="34" charset="0"/>
              </a:rPr>
              <a:t>https://www.instagram.com/laborpar_esp/</a:t>
            </a:r>
            <a:r>
              <a:rPr lang="es-ES" sz="1400" dirty="0">
                <a:latin typeface="Century Gothic" panose="020B0502020202020204" pitchFamily="34" charset="0"/>
                <a:ea typeface="Calibri" panose="020F0502020204030204" pitchFamily="34" charset="0"/>
              </a:rPr>
              <a:t> </a:t>
            </a:r>
          </a:p>
          <a:p>
            <a:pPr marL="228600" algn="ctr"/>
            <a:r>
              <a:rPr lang="es-ES" sz="1400" dirty="0">
                <a:latin typeface="Century Gothic" panose="020B0502020202020204" pitchFamily="34" charset="0"/>
                <a:ea typeface="Calibri" panose="020F0502020204030204" pitchFamily="34" charset="0"/>
              </a:rPr>
              <a:t>Facebook: </a:t>
            </a:r>
            <a:r>
              <a:rPr lang="es-ES" sz="1400" u="sng" dirty="0">
                <a:solidFill>
                  <a:srgbClr val="0000FF"/>
                </a:solidFill>
                <a:latin typeface="Century Gothic" panose="020B0502020202020204" pitchFamily="34" charset="0"/>
                <a:ea typeface="Calibri" panose="020F0502020204030204" pitchFamily="34" charset="0"/>
              </a:rPr>
              <a:t>https://www.facebook.com/laborpar</a:t>
            </a:r>
            <a:r>
              <a:rPr lang="es-ES" sz="1400" dirty="0">
                <a:latin typeface="Century Gothic" panose="020B0502020202020204" pitchFamily="34" charset="0"/>
                <a:ea typeface="Calibri" panose="020F0502020204030204" pitchFamily="34" charset="0"/>
              </a:rPr>
              <a:t> </a:t>
            </a:r>
          </a:p>
          <a:p>
            <a:pPr marL="228600" algn="ctr"/>
            <a:r>
              <a:rPr lang="es-ES" sz="1400" dirty="0" err="1">
                <a:latin typeface="Century Gothic" panose="020B0502020202020204" pitchFamily="34" charset="0"/>
                <a:ea typeface="Calibri" panose="020F0502020204030204" pitchFamily="34" charset="0"/>
              </a:rPr>
              <a:t>Linkedin</a:t>
            </a:r>
            <a:r>
              <a:rPr lang="es-ES" sz="1400" dirty="0">
                <a:latin typeface="Century Gothic" panose="020B0502020202020204" pitchFamily="34" charset="0"/>
                <a:ea typeface="Calibri" panose="020F0502020204030204" pitchFamily="34" charset="0"/>
              </a:rPr>
              <a:t>: </a:t>
            </a:r>
            <a:r>
              <a:rPr lang="es-ES" sz="1400" u="sng" dirty="0">
                <a:solidFill>
                  <a:srgbClr val="0000FF"/>
                </a:solidFill>
                <a:latin typeface="Century Gothic" panose="020B0502020202020204" pitchFamily="34" charset="0"/>
                <a:ea typeface="Calibri" panose="020F0502020204030204" pitchFamily="34" charset="0"/>
              </a:rPr>
              <a:t>https://es.linkedin.com/company/laborpar</a:t>
            </a:r>
            <a:r>
              <a:rPr lang="es-ES" sz="1400" dirty="0">
                <a:latin typeface="Century Gothic" panose="020B0502020202020204" pitchFamily="34" charset="0"/>
                <a:ea typeface="Calibri" panose="020F0502020204030204" pitchFamily="34" charset="0"/>
              </a:rPr>
              <a:t> </a:t>
            </a:r>
          </a:p>
          <a:p>
            <a:pPr marL="228600" algn="ctr">
              <a:spcAft>
                <a:spcPts val="1200"/>
              </a:spcAft>
            </a:pPr>
            <a:r>
              <a:rPr lang="es-ES" sz="1400" dirty="0">
                <a:latin typeface="Century Gothic" panose="020B0502020202020204" pitchFamily="34" charset="0"/>
                <a:ea typeface="Calibri" panose="020F0502020204030204" pitchFamily="34" charset="0"/>
              </a:rPr>
              <a:t>X: </a:t>
            </a:r>
            <a:r>
              <a:rPr lang="es-ES" sz="1400" u="sng" dirty="0">
                <a:solidFill>
                  <a:srgbClr val="0000FF"/>
                </a:solidFill>
                <a:latin typeface="Century Gothic" panose="020B0502020202020204" pitchFamily="34" charset="0"/>
                <a:ea typeface="Calibri" panose="020F0502020204030204" pitchFamily="34" charset="0"/>
              </a:rPr>
              <a:t>https://twitter.com/laborpar</a:t>
            </a:r>
            <a:r>
              <a:rPr lang="es-ES" sz="1400" dirty="0">
                <a:latin typeface="Century Gothic" panose="020B0502020202020204" pitchFamily="34" charset="0"/>
                <a:ea typeface="Calibri" panose="020F0502020204030204" pitchFamily="34" charset="0"/>
              </a:rPr>
              <a:t> </a:t>
            </a:r>
          </a:p>
          <a:p>
            <a:pPr marL="152396" indent="0" algn="ctr">
              <a:spcBef>
                <a:spcPts val="480"/>
              </a:spcBef>
              <a:buSzPts val="1800"/>
              <a:buFont typeface="Arial" pitchFamily="34" charset="0"/>
              <a:buNone/>
            </a:pPr>
            <a:endParaRPr lang="es-ES" dirty="0" smtClean="0">
              <a:latin typeface="Century Gothic"/>
              <a:ea typeface="Century Gothic"/>
              <a:cs typeface="Century Gothic"/>
              <a:sym typeface="Century Gothic"/>
            </a:endParaRPr>
          </a:p>
          <a:p>
            <a:pPr marL="152396" indent="0" algn="ctr">
              <a:spcBef>
                <a:spcPts val="480"/>
              </a:spcBef>
              <a:buSzPts val="1800"/>
              <a:buFont typeface="Arial" pitchFamily="34" charset="0"/>
              <a:buNone/>
            </a:pPr>
            <a:endParaRPr lang="es-ES" dirty="0">
              <a:latin typeface="Century Gothic"/>
              <a:ea typeface="Century Gothic"/>
              <a:cs typeface="Century Gothic"/>
              <a:sym typeface="Century Gothic"/>
            </a:endParaRPr>
          </a:p>
        </p:txBody>
      </p:sp>
      <p:pic>
        <p:nvPicPr>
          <p:cNvPr id="21" name="Imagen 20"/>
          <p:cNvPicPr>
            <a:picLocks noChangeAspect="1"/>
          </p:cNvPicPr>
          <p:nvPr/>
        </p:nvPicPr>
        <p:blipFill>
          <a:blip r:embed="rId9"/>
          <a:stretch>
            <a:fillRect/>
          </a:stretch>
        </p:blipFill>
        <p:spPr>
          <a:xfrm>
            <a:off x="3429000" y="5653154"/>
            <a:ext cx="12413197" cy="2983004"/>
          </a:xfrm>
          <a:prstGeom prst="rect">
            <a:avLst/>
          </a:prstGeom>
        </p:spPr>
      </p:pic>
      <p:sp>
        <p:nvSpPr>
          <p:cNvPr id="22" name="CuadroTexto 21"/>
          <p:cNvSpPr txBox="1"/>
          <p:nvPr/>
        </p:nvSpPr>
        <p:spPr>
          <a:xfrm rot="10800000" flipH="1" flipV="1">
            <a:off x="4495800" y="4737863"/>
            <a:ext cx="9975026" cy="646331"/>
          </a:xfrm>
          <a:prstGeom prst="rect">
            <a:avLst/>
          </a:prstGeom>
          <a:noFill/>
        </p:spPr>
        <p:txBody>
          <a:bodyPr wrap="square" rtlCol="0">
            <a:spAutoFit/>
          </a:bodyPr>
          <a:lstStyle/>
          <a:p>
            <a:pPr algn="ctr"/>
            <a:r>
              <a:rPr lang="es-ES" dirty="0"/>
              <a:t>Para conocer nuestras asociaciones </a:t>
            </a:r>
            <a:r>
              <a:rPr lang="es-ES" dirty="0" smtClean="0"/>
              <a:t>en el </a:t>
            </a:r>
            <a:r>
              <a:rPr lang="es-ES" dirty="0"/>
              <a:t>territorio, os podéis dirigir a</a:t>
            </a:r>
          </a:p>
          <a:p>
            <a:pPr algn="ctr"/>
            <a:r>
              <a:rPr lang="es-ES" dirty="0">
							</a:rPr>
              <a:t>Asociaciones | </a:t>
            </a:r>
            <a:r>
              <a:rPr lang="es-ES" dirty="0" smtClean="0">
							</a:rPr>
              <a:t>LABORPAR</a:t>
            </a:r>
            <a:r>
              <a:rPr lang="es-ES" dirty="0" smtClean="0"/>
              <a:t> o acceder a través de las url:</a:t>
            </a:r>
            <a:endParaRPr lang="es-ES" dirty="0"/>
          </a:p>
        </p:txBody>
      </p:sp>
      <p:sp>
        <p:nvSpPr>
          <p:cNvPr id="24" name="CuadroTexto 23"/>
          <p:cNvSpPr txBox="1"/>
          <p:nvPr/>
        </p:nvSpPr>
        <p:spPr>
          <a:xfrm>
            <a:off x="3494593" y="7958809"/>
            <a:ext cx="1905000" cy="923330"/>
          </a:xfrm>
          <a:prstGeom prst="rect">
            <a:avLst/>
          </a:prstGeom>
          <a:noFill/>
        </p:spPr>
        <p:txBody>
          <a:bodyPr wrap="square" rtlCol="0">
            <a:spAutoFit/>
          </a:bodyPr>
          <a:lstStyle/>
          <a:p>
            <a:pPr algn="ctr"/>
            <a:r>
              <a:rPr lang="es-ES" dirty="0"/>
              <a:t>Extremadura: </a:t>
            </a:r>
            <a:r>
              <a:rPr lang="es-ES" dirty="0">
							</a:rPr>
              <a:t>www.aexlab.org</a:t>
            </a:r>
            <a:endParaRPr lang="es-ES" dirty="0"/>
          </a:p>
          <a:p>
            <a:endParaRPr lang="es-ES" dirty="0"/>
          </a:p>
        </p:txBody>
      </p:sp>
      <p:sp>
        <p:nvSpPr>
          <p:cNvPr id="25" name="Rectángulo 24"/>
          <p:cNvSpPr/>
          <p:nvPr/>
        </p:nvSpPr>
        <p:spPr>
          <a:xfrm>
            <a:off x="6153468" y="6365943"/>
            <a:ext cx="1981200" cy="646331"/>
          </a:xfrm>
          <a:prstGeom prst="rect">
            <a:avLst/>
          </a:prstGeom>
        </p:spPr>
        <p:txBody>
          <a:bodyPr wrap="square">
            <a:spAutoFit/>
          </a:bodyPr>
          <a:lstStyle/>
          <a:p>
            <a:pPr algn="ctr"/>
            <a:r>
              <a:rPr lang="es-ES" dirty="0"/>
              <a:t>Madrid: </a:t>
            </a:r>
            <a:r>
              <a:rPr lang="es-ES" dirty="0">
							</a:rPr>
              <a:t>www.asalma.org</a:t>
            </a:r>
            <a:endParaRPr lang="es-ES" dirty="0"/>
          </a:p>
        </p:txBody>
      </p:sp>
      <p:sp>
        <p:nvSpPr>
          <p:cNvPr id="29" name="Rectángulo 28"/>
          <p:cNvSpPr/>
          <p:nvPr/>
        </p:nvSpPr>
        <p:spPr>
          <a:xfrm>
            <a:off x="9178399" y="6622924"/>
            <a:ext cx="1981200" cy="369332"/>
          </a:xfrm>
          <a:prstGeom prst="rect">
            <a:avLst/>
          </a:prstGeom>
        </p:spPr>
        <p:txBody>
          <a:bodyPr wrap="square">
            <a:spAutoFit/>
          </a:bodyPr>
          <a:lstStyle/>
          <a:p>
            <a:pPr algn="ctr"/>
            <a:endParaRPr lang="es-ES" dirty="0"/>
          </a:p>
        </p:txBody>
      </p:sp>
      <p:sp>
        <p:nvSpPr>
          <p:cNvPr id="30" name="Rectángulo 29"/>
          <p:cNvSpPr/>
          <p:nvPr/>
        </p:nvSpPr>
        <p:spPr>
          <a:xfrm>
            <a:off x="9330799" y="6775324"/>
            <a:ext cx="1981200" cy="369332"/>
          </a:xfrm>
          <a:prstGeom prst="rect">
            <a:avLst/>
          </a:prstGeom>
        </p:spPr>
        <p:txBody>
          <a:bodyPr wrap="square">
            <a:spAutoFit/>
          </a:bodyPr>
          <a:lstStyle/>
          <a:p>
            <a:pPr algn="ctr"/>
            <a:endParaRPr lang="es-ES" dirty="0"/>
          </a:p>
        </p:txBody>
      </p:sp>
      <p:sp>
        <p:nvSpPr>
          <p:cNvPr id="31" name="Rectángulo 30"/>
          <p:cNvSpPr/>
          <p:nvPr/>
        </p:nvSpPr>
        <p:spPr>
          <a:xfrm>
            <a:off x="9483199" y="6927724"/>
            <a:ext cx="1981200" cy="369332"/>
          </a:xfrm>
          <a:prstGeom prst="rect">
            <a:avLst/>
          </a:prstGeom>
        </p:spPr>
        <p:txBody>
          <a:bodyPr wrap="square">
            <a:spAutoFit/>
          </a:bodyPr>
          <a:lstStyle/>
          <a:p>
            <a:pPr algn="ctr"/>
            <a:endParaRPr lang="es-ES" dirty="0"/>
          </a:p>
        </p:txBody>
      </p:sp>
      <p:sp>
        <p:nvSpPr>
          <p:cNvPr id="32" name="Rectángulo 31"/>
          <p:cNvSpPr/>
          <p:nvPr/>
        </p:nvSpPr>
        <p:spPr>
          <a:xfrm>
            <a:off x="9635599" y="7080124"/>
            <a:ext cx="1981200" cy="369332"/>
          </a:xfrm>
          <a:prstGeom prst="rect">
            <a:avLst/>
          </a:prstGeom>
        </p:spPr>
        <p:txBody>
          <a:bodyPr wrap="square">
            <a:spAutoFit/>
          </a:bodyPr>
          <a:lstStyle/>
          <a:p>
            <a:pPr algn="ctr"/>
            <a:endParaRPr lang="es-ES" dirty="0"/>
          </a:p>
        </p:txBody>
      </p:sp>
      <p:sp>
        <p:nvSpPr>
          <p:cNvPr id="33" name="Rectángulo 32"/>
          <p:cNvSpPr/>
          <p:nvPr/>
        </p:nvSpPr>
        <p:spPr>
          <a:xfrm>
            <a:off x="9787999" y="7232524"/>
            <a:ext cx="1981200" cy="369332"/>
          </a:xfrm>
          <a:prstGeom prst="rect">
            <a:avLst/>
          </a:prstGeom>
        </p:spPr>
        <p:txBody>
          <a:bodyPr wrap="square">
            <a:spAutoFit/>
          </a:bodyPr>
          <a:lstStyle/>
          <a:p>
            <a:pPr algn="ctr"/>
            <a:endParaRPr lang="es-ES" dirty="0"/>
          </a:p>
        </p:txBody>
      </p:sp>
      <p:sp>
        <p:nvSpPr>
          <p:cNvPr id="34" name="Rectángulo 33"/>
          <p:cNvSpPr/>
          <p:nvPr/>
        </p:nvSpPr>
        <p:spPr>
          <a:xfrm>
            <a:off x="9940399" y="7384924"/>
            <a:ext cx="1981200" cy="369332"/>
          </a:xfrm>
          <a:prstGeom prst="rect">
            <a:avLst/>
          </a:prstGeom>
        </p:spPr>
        <p:txBody>
          <a:bodyPr wrap="square">
            <a:spAutoFit/>
          </a:bodyPr>
          <a:lstStyle/>
          <a:p>
            <a:pPr algn="ctr"/>
            <a:endParaRPr lang="es-ES" dirty="0"/>
          </a:p>
        </p:txBody>
      </p:sp>
      <p:sp>
        <p:nvSpPr>
          <p:cNvPr id="36" name="Rectángulo 35"/>
          <p:cNvSpPr/>
          <p:nvPr/>
        </p:nvSpPr>
        <p:spPr>
          <a:xfrm>
            <a:off x="8931176" y="6343518"/>
            <a:ext cx="1981200" cy="646331"/>
          </a:xfrm>
          <a:prstGeom prst="rect">
            <a:avLst/>
          </a:prstGeom>
        </p:spPr>
        <p:txBody>
          <a:bodyPr wrap="square">
            <a:spAutoFit/>
          </a:bodyPr>
          <a:lstStyle/>
          <a:p>
            <a:pPr algn="ctr"/>
            <a:r>
              <a:rPr lang="es-ES" dirty="0" smtClean="0"/>
              <a:t>Asturias: </a:t>
            </a:r>
            <a:r>
              <a:rPr lang="es-ES" dirty="0">
							</a:rPr>
              <a:t>www.asata.es</a:t>
            </a:r>
            <a:endParaRPr lang="es-ES" dirty="0"/>
          </a:p>
        </p:txBody>
      </p:sp>
      <p:sp>
        <p:nvSpPr>
          <p:cNvPr id="37" name="Rectángulo 36"/>
          <p:cNvSpPr/>
          <p:nvPr/>
        </p:nvSpPr>
        <p:spPr>
          <a:xfrm>
            <a:off x="11280507" y="6299179"/>
            <a:ext cx="1505802" cy="923330"/>
          </a:xfrm>
          <a:prstGeom prst="rect">
            <a:avLst/>
          </a:prstGeom>
        </p:spPr>
        <p:txBody>
          <a:bodyPr wrap="square">
            <a:spAutoFit/>
          </a:bodyPr>
          <a:lstStyle/>
          <a:p>
            <a:pPr algn="ctr"/>
            <a:r>
              <a:rPr lang="es-ES" dirty="0" smtClean="0"/>
              <a:t>País Vasco:</a:t>
            </a:r>
          </a:p>
          <a:p>
            <a:pPr algn="ctr"/>
            <a:r>
              <a:rPr lang="es-ES" dirty="0" smtClean="0">
							</a:rPr>
              <a:t>www.asle.es</a:t>
            </a:r>
            <a:endParaRPr lang="es-ES" dirty="0"/>
          </a:p>
          <a:p>
            <a:pPr algn="ctr"/>
            <a:endParaRPr lang="es-ES" dirty="0"/>
          </a:p>
        </p:txBody>
      </p:sp>
      <p:sp>
        <p:nvSpPr>
          <p:cNvPr id="38" name="CuadroTexto 37"/>
          <p:cNvSpPr txBox="1"/>
          <p:nvPr/>
        </p:nvSpPr>
        <p:spPr>
          <a:xfrm>
            <a:off x="13639800" y="6299179"/>
            <a:ext cx="1905000" cy="646331"/>
          </a:xfrm>
          <a:prstGeom prst="rect">
            <a:avLst/>
          </a:prstGeom>
          <a:noFill/>
        </p:spPr>
        <p:txBody>
          <a:bodyPr wrap="square" rtlCol="0">
            <a:spAutoFit/>
          </a:bodyPr>
          <a:lstStyle/>
          <a:p>
            <a:pPr algn="ctr"/>
            <a:r>
              <a:rPr lang="es-ES" dirty="0"/>
              <a:t>Cataluña: </a:t>
            </a:r>
            <a:r>
              <a:rPr lang="es-ES" dirty="0" smtClean="0">
							</a:rPr>
              <a:t>www.asescat.net</a:t>
            </a:r>
            <a:endParaRPr lang="es-ES" dirty="0"/>
          </a:p>
        </p:txBody>
      </p:sp>
      <p:sp>
        <p:nvSpPr>
          <p:cNvPr id="39" name="CuadroTexto 38"/>
          <p:cNvSpPr txBox="1"/>
          <p:nvPr/>
        </p:nvSpPr>
        <p:spPr>
          <a:xfrm>
            <a:off x="5663151" y="8002867"/>
            <a:ext cx="2530376" cy="923330"/>
          </a:xfrm>
          <a:prstGeom prst="rect">
            <a:avLst/>
          </a:prstGeom>
          <a:noFill/>
        </p:spPr>
        <p:txBody>
          <a:bodyPr wrap="square" rtlCol="0">
            <a:spAutoFit/>
          </a:bodyPr>
          <a:lstStyle/>
          <a:p>
            <a:pPr algn="ctr"/>
            <a:r>
              <a:rPr lang="es-ES" dirty="0"/>
              <a:t>Cantabria </a:t>
            </a:r>
            <a:r>
              <a:rPr lang="es-ES" dirty="0">
							</a:rPr>
              <a:t>www.acelcantabria.com</a:t>
            </a:r>
            <a:endParaRPr lang="es-ES" dirty="0"/>
          </a:p>
          <a:p>
            <a:pPr algn="ctr"/>
            <a:endParaRPr lang="es-ES" dirty="0"/>
          </a:p>
        </p:txBody>
      </p:sp>
      <p:sp>
        <p:nvSpPr>
          <p:cNvPr id="40" name="CuadroTexto 39"/>
          <p:cNvSpPr txBox="1"/>
          <p:nvPr/>
        </p:nvSpPr>
        <p:spPr>
          <a:xfrm>
            <a:off x="8702576" y="8020934"/>
            <a:ext cx="1752600" cy="923330"/>
          </a:xfrm>
          <a:prstGeom prst="rect">
            <a:avLst/>
          </a:prstGeom>
          <a:noFill/>
        </p:spPr>
        <p:txBody>
          <a:bodyPr wrap="square" rtlCol="0">
            <a:spAutoFit/>
          </a:bodyPr>
          <a:lstStyle/>
          <a:p>
            <a:pPr algn="ctr"/>
            <a:r>
              <a:rPr lang="es-ES" dirty="0"/>
              <a:t>Murcia: </a:t>
            </a:r>
            <a:r>
              <a:rPr lang="es-ES" dirty="0">
							</a:rPr>
              <a:t>www.amusal.es</a:t>
            </a:r>
            <a:endParaRPr lang="es-ES" dirty="0"/>
          </a:p>
          <a:p>
            <a:pPr algn="ctr"/>
            <a:endParaRPr lang="es-ES" dirty="0"/>
          </a:p>
        </p:txBody>
      </p:sp>
      <p:sp>
        <p:nvSpPr>
          <p:cNvPr id="41" name="CuadroTexto 40"/>
          <p:cNvSpPr txBox="1"/>
          <p:nvPr/>
        </p:nvSpPr>
        <p:spPr>
          <a:xfrm>
            <a:off x="3589288" y="6353852"/>
            <a:ext cx="1752600" cy="923330"/>
          </a:xfrm>
          <a:prstGeom prst="rect">
            <a:avLst/>
          </a:prstGeom>
          <a:noFill/>
        </p:spPr>
        <p:txBody>
          <a:bodyPr wrap="square" rtlCol="0">
            <a:spAutoFit/>
          </a:bodyPr>
          <a:lstStyle/>
          <a:p>
            <a:r>
              <a:rPr lang="es-ES" dirty="0"/>
              <a:t>Castilla y León </a:t>
            </a:r>
            <a:r>
              <a:rPr lang="es-ES" dirty="0">
							</a:rPr>
              <a:t>www.aemta.es</a:t>
            </a:r>
            <a:endParaRPr lang="es-ES" dirty="0"/>
          </a:p>
          <a:p>
            <a:pPr algn="ctr"/>
            <a:endParaRPr lang="es-ES" dirty="0"/>
          </a:p>
        </p:txBody>
      </p:sp>
      <p:sp>
        <p:nvSpPr>
          <p:cNvPr id="42" name="CuadroTexto 41"/>
          <p:cNvSpPr txBox="1"/>
          <p:nvPr/>
        </p:nvSpPr>
        <p:spPr>
          <a:xfrm>
            <a:off x="13760007" y="7958809"/>
            <a:ext cx="1752600" cy="923330"/>
          </a:xfrm>
          <a:prstGeom prst="rect">
            <a:avLst/>
          </a:prstGeom>
          <a:noFill/>
        </p:spPr>
        <p:txBody>
          <a:bodyPr wrap="square" rtlCol="0">
            <a:spAutoFit/>
          </a:bodyPr>
          <a:lstStyle/>
          <a:p>
            <a:pPr algn="ctr"/>
            <a:r>
              <a:rPr lang="es-ES" dirty="0"/>
              <a:t>Galicia: </a:t>
            </a:r>
            <a:r>
              <a:rPr lang="es-ES" dirty="0">
							</a:rPr>
              <a:t>www.aesgal.org</a:t>
            </a:r>
            <a:endParaRPr lang="es-ES" dirty="0"/>
          </a:p>
          <a:p>
            <a:pPr algn="ctr"/>
            <a:endParaRPr lang="es-ES" dirty="0"/>
          </a:p>
        </p:txBody>
      </p:sp>
      <p:sp>
        <p:nvSpPr>
          <p:cNvPr id="2" name="CuadroTexto 1"/>
          <p:cNvSpPr txBox="1"/>
          <p:nvPr/>
        </p:nvSpPr>
        <p:spPr>
          <a:xfrm>
            <a:off x="11140976" y="8320843"/>
            <a:ext cx="1965424" cy="646331"/>
          </a:xfrm>
          <a:prstGeom prst="rect">
            <a:avLst/>
          </a:prstGeom>
          <a:noFill/>
        </p:spPr>
        <p:txBody>
          <a:bodyPr wrap="square" rtlCol="0">
            <a:spAutoFit/>
          </a:bodyPr>
          <a:lstStyle/>
          <a:p>
            <a:r>
              <a:rPr lang="es-ES" dirty="0" smtClean="0">
							</a:rPr>
              <a:t>www.laborales.es</a:t>
            </a:r>
            <a:endParaRPr lang="es-ES" dirty="0" smtClean="0"/>
          </a:p>
          <a:p>
            <a:endParaRPr lang="es-ES" dirty="0"/>
          </a:p>
        </p:txBody>
      </p:sp>
      <p:grpSp>
        <p:nvGrpSpPr>
          <p:cNvPr id="23" name="Group 2"/>
          <p:cNvGrpSpPr/>
          <p:nvPr/>
        </p:nvGrpSpPr>
        <p:grpSpPr>
          <a:xfrm>
            <a:off x="0" y="0"/>
            <a:ext cx="18288000" cy="1360800"/>
            <a:chOff x="0" y="0"/>
            <a:chExt cx="24384000" cy="1814400"/>
          </a:xfrm>
        </p:grpSpPr>
        <p:sp>
          <p:nvSpPr>
            <p:cNvPr id="26" name="Freeform 3"/>
            <p:cNvSpPr/>
            <p:nvPr/>
          </p:nvSpPr>
          <p:spPr>
            <a:xfrm>
              <a:off x="0" y="0"/>
              <a:ext cx="24384000" cy="1814449"/>
            </a:xfrm>
            <a:custGeom>
              <a:avLst/>
              <a:gdLst/>
              <a:ahLst/>
              <a:cxnLst/>
              <a:rect l="l" t="t" r="r" b="b"/>
              <a:pathLst>
                <a:path w="24384000" h="1814449">
                  <a:moveTo>
                    <a:pt x="0" y="0"/>
                  </a:moveTo>
                  <a:lnTo>
                    <a:pt x="24384000" y="0"/>
                  </a:lnTo>
                  <a:lnTo>
                    <a:pt x="24384000" y="1814449"/>
                  </a:lnTo>
                  <a:lnTo>
                    <a:pt x="0" y="1814449"/>
                  </a:lnTo>
                  <a:close/>
                </a:path>
              </a:pathLst>
            </a:custGeom>
            <a:solidFill>
              <a:srgbClr val="002E54"/>
            </a:solidFill>
          </p:spPr>
        </p:sp>
      </p:grpSp>
      <p:pic>
        <p:nvPicPr>
          <p:cNvPr id="27" name="Imagen 26"/>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16140861" y="192594"/>
            <a:ext cx="1524000" cy="1077644"/>
          </a:xfrm>
          <a:prstGeom prst="rect">
            <a:avLst/>
          </a:prstGeom>
        </p:spPr>
      </p:pic>
      <p:sp>
        <p:nvSpPr>
          <p:cNvPr id="28" name="CuadroTexto 27"/>
          <p:cNvSpPr txBox="1"/>
          <p:nvPr/>
        </p:nvSpPr>
        <p:spPr>
          <a:xfrm>
            <a:off x="914400" y="538717"/>
            <a:ext cx="8534400" cy="584775"/>
          </a:xfrm>
          <a:prstGeom prst="rect">
            <a:avLst/>
          </a:prstGeom>
          <a:noFill/>
        </p:spPr>
        <p:txBody>
          <a:bodyPr wrap="square" rtlCol="0">
            <a:spAutoFit/>
          </a:bodyPr>
          <a:lstStyle/>
          <a:p>
            <a:r>
              <a:rPr lang="es-ES" sz="3200" b="1" dirty="0" smtClean="0">
                <a:solidFill>
                  <a:schemeClr val="bg1"/>
                </a:solidFill>
                <a:latin typeface="Century Gothic" panose="020B0502020202020204" pitchFamily="34" charset="0"/>
              </a:rPr>
              <a:t>Datos de Interés:</a:t>
            </a:r>
            <a:endParaRPr lang="es-ES" sz="3200" b="1"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215666787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269</TotalTime>
  <Words>771</Words>
  <Application>Microsoft Office PowerPoint</Application>
  <PresentationFormat>Personalizado</PresentationFormat>
  <Paragraphs>111</Paragraphs>
  <Slides>7</Slides>
  <Notes>6</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7</vt:i4>
      </vt:variant>
    </vt:vector>
  </HeadingPairs>
  <TitlesOfParts>
    <vt:vector size="13" baseType="lpstr">
      <vt:lpstr>Calibri</vt:lpstr>
      <vt:lpstr>Helvetica Neue</vt:lpstr>
      <vt:lpstr>Nunito Bold</vt:lpstr>
      <vt:lpstr>Arial</vt:lpstr>
      <vt:lpstr>Century Gothic</vt:lpstr>
      <vt:lpstr>Office Theme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Datos sector audiovisual.pptx</dc:title>
  <dc:creator>Daniela Elena Saputi</dc:creator>
  <cp:lastModifiedBy>Laborpar</cp:lastModifiedBy>
  <cp:revision>43</cp:revision>
  <cp:lastPrinted>2024-06-24T10:46:15Z</cp:lastPrinted>
  <dcterms:created xsi:type="dcterms:W3CDTF">2006-08-16T00:00:00Z</dcterms:created>
  <dcterms:modified xsi:type="dcterms:W3CDTF">2024-06-24T12:38:20Z</dcterms:modified>
  <dc:identifier>DAF9VU8NHU4</dc:identifier>
</cp:coreProperties>
</file>