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5" r:id="rId2"/>
    <p:sldMasterId id="2147483661" r:id="rId3"/>
  </p:sldMasterIdLst>
  <p:notesMasterIdLst>
    <p:notesMasterId r:id="rId41"/>
  </p:notesMasterIdLst>
  <p:sldIdLst>
    <p:sldId id="256" r:id="rId4"/>
    <p:sldId id="258" r:id="rId5"/>
    <p:sldId id="301" r:id="rId6"/>
    <p:sldId id="302" r:id="rId7"/>
    <p:sldId id="303" r:id="rId8"/>
    <p:sldId id="306" r:id="rId9"/>
    <p:sldId id="300" r:id="rId10"/>
    <p:sldId id="259" r:id="rId11"/>
    <p:sldId id="260" r:id="rId12"/>
    <p:sldId id="261" r:id="rId13"/>
    <p:sldId id="262" r:id="rId14"/>
    <p:sldId id="263" r:id="rId15"/>
    <p:sldId id="267" r:id="rId16"/>
    <p:sldId id="268" r:id="rId17"/>
    <p:sldId id="269" r:id="rId18"/>
    <p:sldId id="270" r:id="rId19"/>
    <p:sldId id="272" r:id="rId20"/>
    <p:sldId id="278" r:id="rId21"/>
    <p:sldId id="279" r:id="rId22"/>
    <p:sldId id="277" r:id="rId23"/>
    <p:sldId id="280" r:id="rId24"/>
    <p:sldId id="276" r:id="rId25"/>
    <p:sldId id="282" r:id="rId26"/>
    <p:sldId id="283" r:id="rId27"/>
    <p:sldId id="281" r:id="rId28"/>
    <p:sldId id="284" r:id="rId29"/>
    <p:sldId id="285" r:id="rId30"/>
    <p:sldId id="286" r:id="rId31"/>
    <p:sldId id="290" r:id="rId32"/>
    <p:sldId id="289" r:id="rId33"/>
    <p:sldId id="288" r:id="rId34"/>
    <p:sldId id="292" r:id="rId35"/>
    <p:sldId id="291" r:id="rId36"/>
    <p:sldId id="294" r:id="rId37"/>
    <p:sldId id="293" r:id="rId38"/>
    <p:sldId id="296" r:id="rId39"/>
    <p:sldId id="295" r:id="rId40"/>
  </p:sldIdLst>
  <p:sldSz cx="18288000" cy="10287000"/>
  <p:notesSz cx="6797675" cy="9872663"/>
  <p:embeddedFontLs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Calibri Light" panose="020F0302020204030204" pitchFamily="34" charset="0"/>
      <p:regular r:id="rId46"/>
      <p:italic r:id="rId47"/>
    </p:embeddedFont>
    <p:embeddedFont>
      <p:font typeface="Malgun Gothic" panose="020B0503020000020004" pitchFamily="34" charset="-127"/>
      <p:regular r:id="rId48"/>
      <p:bold r:id="rId4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232CF6-B94E-4CBF-9E87-8ED241FC9998}" v="20" dt="2025-06-02T09:28:46.0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7" autoAdjust="0"/>
    <p:restoredTop sz="94622" autoAdjust="0"/>
  </p:normalViewPr>
  <p:slideViewPr>
    <p:cSldViewPr>
      <p:cViewPr varScale="1">
        <p:scale>
          <a:sx n="50" d="100"/>
          <a:sy n="50" d="100"/>
        </p:scale>
        <p:origin x="55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font" Target="fonts/font4.fntdata"/><Relationship Id="rId53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font" Target="fonts/font3.fntdata"/><Relationship Id="rId5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8" Type="http://schemas.openxmlformats.org/officeDocument/2006/relationships/slide" Target="slides/slide5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font" Target="fonts/font5.fntdata"/><Relationship Id="rId20" Type="http://schemas.openxmlformats.org/officeDocument/2006/relationships/slide" Target="slides/slide17.xml"/><Relationship Id="rId41" Type="http://schemas.openxmlformats.org/officeDocument/2006/relationships/notesMaster" Target="notesMasters/notesMaster1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27546" cy="3702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34448" y="0"/>
            <a:ext cx="3927546" cy="3702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02.06.2025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68513" y="554038"/>
            <a:ext cx="4926012" cy="2771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06357" y="3510280"/>
            <a:ext cx="7250853" cy="332688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020561"/>
            <a:ext cx="3927546" cy="3685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34448" y="7020561"/>
            <a:ext cx="3927546" cy="3685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27546" cy="3702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34448" y="0"/>
            <a:ext cx="3927546" cy="3702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68513" y="554038"/>
            <a:ext cx="4926012" cy="2771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06357" y="3510280"/>
            <a:ext cx="7250853" cy="332688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020561"/>
            <a:ext cx="3927546" cy="3685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34448" y="7020561"/>
            <a:ext cx="3927546" cy="3685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57072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068513" y="554038"/>
            <a:ext cx="4926012" cy="27717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1445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intillo solo sup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8288000" cy="1470025"/>
          </a:xfrm>
          <a:solidFill>
            <a:srgbClr val="004376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C861B4-4870-4E07-BF48-0EA38E934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63D9EC-E635-42E0-B2B4-E9CEAE156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886CCC0-CC23-431B-956E-116AEDE8A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B27C489-5E26-4347-9AE6-F01BFE37B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9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A588BC-DE99-4553-9614-1B2161D82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31E29C7-202C-4314-BAD8-C8F3D7E23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713ABBB-235A-441F-8DE5-CA3CFD028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C08CCC6-64F7-4516-8260-2E033E363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75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ED3BD7-E333-4876-8856-BA09BD1535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4338"/>
            <a:ext cx="13716000" cy="35814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65EC2F1-9982-43ED-B92D-1A3C460BB3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850"/>
            <a:ext cx="13716000" cy="24828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17D238-7057-4EB2-B651-45D0898AD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10C0DB-2DCC-4F9C-8B56-C31946F4E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485248-5AB8-4BDB-A160-28167FE48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2718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F2906D-ED3E-4E2E-B891-9B9C6386F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73EE4E-779D-4B82-89D7-A3E4EDCAD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EAB37F-AD2E-4026-AEA2-CB0CCAA6D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74A9A4-A7A8-407F-8C50-439727373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3E33991-1C9B-4F56-8A10-9A30C7F30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377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0DEB45-9D87-452E-889C-232E722D7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5400"/>
            <a:ext cx="15773400" cy="4278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7555D0A-AF13-4FB5-A2B1-42C072D87F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988"/>
            <a:ext cx="15773400" cy="22494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CCF714-7F88-485D-867B-D64FDBC16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5134E7-FB68-47C9-91AF-01801275A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2C3D51-FB85-4688-B2C5-B60148984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0988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0905B5-6C5F-453F-9F40-0A846C042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87C162-847A-4D29-A251-6B91785AD8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810500" cy="65278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AE2198C-8319-49E9-9203-F692DF0F09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20200" y="2738438"/>
            <a:ext cx="7810500" cy="65278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82203B-39BA-40FA-BEA3-E6D547137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4360140-480B-4289-82C3-5D533100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D4A05C-5EF3-4364-8972-900FCA635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4305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6637F7-2413-42C1-B203-8C8EE46BF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547688"/>
            <a:ext cx="15773400" cy="19891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E065CF-58AC-405E-A6D1-CEB23DA54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475" y="2522538"/>
            <a:ext cx="7735888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8D19995-C384-4999-8C0D-6D45014A2A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0475" y="3757613"/>
            <a:ext cx="7735888" cy="552767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99B1937-2BFC-4D73-B95E-595717EB79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2538"/>
            <a:ext cx="7775575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06CB274-523F-4642-9880-186C434AE9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5575" cy="552767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80692E1-1158-4851-976B-58AEF3EDF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2A4167B-C731-48FD-B864-FAD0537C2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8963D80-70C0-4290-94A3-10BD8D71B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0399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4ABF5F-ABA6-449E-99A1-AFC758604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4CCD5BB-0233-4038-8DFD-3313B00BB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76B714B-AFA1-4B80-8997-EDBDC0E7C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044F652-3B85-48E5-B50C-8F5AB6B4E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1775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9A92467-AE76-4B7D-A77B-EE31EA5B8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B4FBF15-6F6B-497B-8436-E345A76D9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73E865-AEC6-4A42-8D4B-0E42C8E8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92632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E61F5E-30EA-43A7-8FF3-011A0A969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D94DD13-43D5-4759-932E-C7B0563AB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2137AB-1F14-4BDF-8C24-A9D1F025FC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473F7D-D455-4E0D-BD9E-A49AC82A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021B89-F581-4E41-A4D1-96CB956B7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0F19C2B-03C1-4882-A7BB-6AF27F1DA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62390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0BA39F-17E2-4E9C-BD25-6BDE6DD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FFD2CCB-3F54-4E74-8E2F-4BBD0FDB3F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844F8DE-A634-4C93-962F-9B0251CD5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8DA955A-6519-4497-9928-EF39B2487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2AF94F9-F497-4D24-984C-4CE417EBB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E08B59-B3E9-46A0-B50B-3D398D106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1998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2CD495-F86A-4212-A9B4-F3D6CFB40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CC5E1D5-1FD5-46F3-8A7E-3592ED910A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4ECE7C-1FD3-4294-AC39-9A8211FB3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8004FE-988B-43FC-87D6-BFE0E57DC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957FC1-AB7D-4754-A50E-4A74212C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03492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B8DB4F6-CFFE-4A29-A70A-ABD92E2B08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855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4D0DA61-3DA1-4348-BC81-5AA9F3BF6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77650" cy="87185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82E394-916C-4511-8184-2AD5AB8BE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9D0B579-3EF1-4174-9FA4-346E877E9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A3DD40-1CC7-4E92-B748-8E31CA727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23143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ED5402-3053-46D2-BB35-5915CB080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7C59405-39EE-495C-A9E8-994490694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7F937F2-8925-4164-AB15-D083CE251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F3DB2D9-ACB4-454A-A7FE-4BF942DE8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02993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F50D0D-C136-466B-804D-9C892FF75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4338"/>
            <a:ext cx="13716000" cy="35814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285B611-3ACC-4EA1-BA0D-73E1A0D9C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850"/>
            <a:ext cx="13716000" cy="24828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3534D07-C5A7-4E01-BD8A-DF40D0E15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702F35-B374-4737-80D0-7B05F62FA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315968-0474-4AAE-B9F2-F64799E31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4628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7F3784-B079-4320-92A9-38B44CE2B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2F6B0E-5089-4B07-9527-E8C36F67A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519E32-2FF2-4965-A4E2-0CFBF748F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3AE1CA-092C-4B33-8A44-2F6E8A371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601F06-31AF-4734-97B6-0546842B6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1195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08FB9A-0A11-46C3-AFA9-2B475ED48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5400"/>
            <a:ext cx="15773400" cy="4278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D9BC391-7E9B-4CC6-8829-F601C43A8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988"/>
            <a:ext cx="15773400" cy="22494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842B8C3-5316-4FAD-B1C8-B0F5F307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574D38-A0C9-46A0-BE7A-C0810F4B6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347AA2C-B236-41BA-8D10-73E7725C6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25308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EF0069-B9DB-43DE-BF22-4A9627CA5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FF9F54-5FEE-40C3-B7DF-9E570D4D5C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810500" cy="65278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E5DF449-3F1A-454A-9698-1BC3E6954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20200" y="2738438"/>
            <a:ext cx="7810500" cy="65278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141926-D7B1-4FEE-AE22-3B263CC06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A7FE73D-E5A3-42FC-90AB-173AFD3E4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A906EC2-52A9-40B6-9319-5F1E97678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71111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30D0CF-3EEF-4B12-B7DF-AF523B7B9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547688"/>
            <a:ext cx="15773400" cy="19891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60C48B4-4B20-4FDB-A9DA-9E96FDE2D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475" y="2522538"/>
            <a:ext cx="7735888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4AFF065-490E-4BF1-9008-CEA923397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0475" y="3757613"/>
            <a:ext cx="7735888" cy="552767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0729378-0E17-4BE6-B6A0-5860D0F09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2538"/>
            <a:ext cx="7775575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7D5353D-081A-4092-AB58-B60E1AE956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5575" cy="552767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4EE65C9-4390-4174-A53C-EFBBC6E8F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1736FA7-C35C-4911-9C43-FEDC15B2A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6A5D684-58C8-47A7-8F60-AE53BBAD7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24028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0D717F-01FD-4113-90B9-6EB46E9B5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15A1FF6-5896-45CE-9890-834168344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6B02ADB-3FE9-4112-A112-7A3EE5D31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3B164D3-F242-4643-8AFF-1E5FF2450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73505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539CE7C-4AED-4FB1-9CB7-814061FAB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C2C7DA-6AE1-4B85-A80E-F8230150B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847BBC2-49E2-4B28-9C21-7580C24F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2427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355B5B-4A28-4E27-AE4F-51D2ECB8F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F90532-CC73-4669-8CDD-E0788A8E8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9CCB2EA-0D24-4A8E-8DAA-0FAF2109C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0F3812-A983-48A2-B6F1-BB781A016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4098194-217C-4BCF-ACE6-D5C965EC9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0D086A6-8EC5-491A-8CCF-5C75A2973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3734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EFA8AB-643B-4FB4-82B1-109C15F29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D3688B7-6335-4B8B-A1C6-057B264319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2A3D3B1-F14F-4F3F-9C9E-DB04C8D276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3261EB1-B559-4746-86ED-5A975633D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677C361-9101-4E99-9419-D927141B8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001B430-AF5D-481B-8B8A-E9C2E77FD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97436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D8C428-0333-439A-BAAD-B082DF5ED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8A04CB-FCE9-45AB-9D28-C270B7D282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863D98-4B98-45CD-969A-D014CC62E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DB71B7-4699-4D0B-AE66-8B1DA29D0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8FB43A-0487-46CD-A5AE-AB800ACFF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78272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0362B91-0663-4538-BD22-5A17CBEC48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855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8678BBC-D1DF-4608-96CB-D669CAAD7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77650" cy="87185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20024B-5A82-449F-A9FD-E49C8A35F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2364E0-B0EE-44FE-BB40-03BB5FFCB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943E9D-24A2-4C74-AE10-C133855D9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1796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08C359D-903D-4E03-83B6-C196C7D4F0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04000" y="8559213"/>
            <a:ext cx="52837718" cy="4661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12EC42-4330-40F8-87A1-6AFCC83A9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4E84918-BFC2-44F3-8D0F-7EC6907B6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A30D5F-006B-4611-83C8-359596363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12B6DCB-E661-434C-8CEF-EB17296AD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4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9F9C74-626A-49DE-AD4F-A7ECDA6CB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A111666-2FDA-4E06-9DFB-8249C3E4D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13F6AD1-3F2C-4220-BED7-110101A44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694369D-E96E-4D46-8CBD-5BCE3DE60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3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AFC946D-C4B1-4C61-A183-E7BEB55E34EB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4102"/>
            <a:ext cx="18288000" cy="41259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F2F786E-1AC5-47D0-AE5C-95DB4AC568EB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3146121" y="9210513"/>
            <a:ext cx="4629912" cy="101533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5D92E5A-DE64-410F-B3FC-DBDEB538ACE8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9982200" y="9177949"/>
            <a:ext cx="3733800" cy="102746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A4A2E7A-A92D-4E1F-BF37-90823EB8CD8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3716000" y="9233417"/>
            <a:ext cx="1009650" cy="10096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88" r:id="rId8"/>
    <p:sldLayoutId id="2147483674" r:id="rId9"/>
    <p:sldLayoutId id="2147483673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13DF84E-5ED1-42A2-8DD9-9567AFC00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5D8224-EC89-4339-9E83-109578E3E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A49617-C74D-460D-8261-0291B97F10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740E2-BB23-48D7-B7E0-278DBFF6C417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ACED90-2BAB-4AB1-9BBA-DD2439BB86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97B662-3FA0-495F-B527-7F8E557980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B170C-5392-413C-B7D8-4B0791B7E7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6708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20F887-9E9B-4B9A-9C5F-35CDC6F95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92FA18C-2648-46B6-984B-030545D0D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207644-0167-42A8-B795-78473CD2C0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DE4EC-1804-4C45-A138-9B2769E61A05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9A4786-B742-48F0-9F9C-BA91A77937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2DA55BC-DB7B-4302-9C4C-BC9CF7BF8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61517-8F5D-4A35-A7BA-E3235D55A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037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E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139944"/>
            <a:ext cx="18288000" cy="1147056"/>
            <a:chOff x="0" y="0"/>
            <a:chExt cx="24384000" cy="152940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529461"/>
            </a:xfrm>
            <a:custGeom>
              <a:avLst/>
              <a:gdLst/>
              <a:ahLst/>
              <a:cxnLst/>
              <a:rect l="l" t="t" r="r" b="b"/>
              <a:pathLst>
                <a:path w="24384000" h="1529461">
                  <a:moveTo>
                    <a:pt x="0" y="0"/>
                  </a:moveTo>
                  <a:lnTo>
                    <a:pt x="24384000" y="0"/>
                  </a:lnTo>
                  <a:lnTo>
                    <a:pt x="24384000" y="1529461"/>
                  </a:lnTo>
                  <a:lnTo>
                    <a:pt x="0" y="15294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304798" y="2003346"/>
            <a:ext cx="17678401" cy="13079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499" b="1" dirty="0">
                <a:solidFill>
                  <a:srgbClr val="FFF6E5"/>
                </a:solidFill>
                <a:latin typeface="+mj-lt"/>
              </a:rPr>
              <a:t>DINAMO</a:t>
            </a:r>
          </a:p>
          <a:p>
            <a:pPr algn="ctr">
              <a:spcBef>
                <a:spcPct val="0"/>
              </a:spcBef>
            </a:pPr>
            <a:r>
              <a:rPr lang="en-US" sz="4000" b="1" dirty="0" err="1">
                <a:solidFill>
                  <a:srgbClr val="FFF6E5"/>
                </a:solidFill>
                <a:latin typeface="+mj-lt"/>
              </a:rPr>
              <a:t>Difusión</a:t>
            </a:r>
            <a:r>
              <a:rPr lang="en-US" sz="4000" b="1" dirty="0">
                <a:solidFill>
                  <a:srgbClr val="FFF6E5"/>
                </a:solidFill>
                <a:latin typeface="+mj-lt"/>
              </a:rPr>
              <a:t> de </a:t>
            </a:r>
            <a:r>
              <a:rPr lang="en-US" sz="4000" b="1" dirty="0" err="1">
                <a:solidFill>
                  <a:srgbClr val="FFF6E5"/>
                </a:solidFill>
                <a:latin typeface="+mj-lt"/>
              </a:rPr>
              <a:t>iniciativas</a:t>
            </a:r>
            <a:r>
              <a:rPr lang="en-US" sz="4000" b="1" dirty="0">
                <a:solidFill>
                  <a:srgbClr val="FFF6E5"/>
                </a:solidFill>
                <a:latin typeface="+mj-lt"/>
              </a:rPr>
              <a:t> de </a:t>
            </a:r>
            <a:r>
              <a:rPr lang="en-US" sz="4000" b="1" dirty="0" err="1">
                <a:solidFill>
                  <a:srgbClr val="FFF6E5"/>
                </a:solidFill>
                <a:latin typeface="+mj-lt"/>
              </a:rPr>
              <a:t>políticas</a:t>
            </a:r>
            <a:r>
              <a:rPr lang="en-US" sz="4000" b="1" dirty="0">
                <a:solidFill>
                  <a:srgbClr val="FFF6E5"/>
                </a:solidFill>
                <a:latin typeface="+mj-lt"/>
              </a:rPr>
              <a:t> </a:t>
            </a:r>
            <a:r>
              <a:rPr lang="en-US" sz="4000" b="1" dirty="0" err="1">
                <a:solidFill>
                  <a:srgbClr val="FFF6E5"/>
                </a:solidFill>
                <a:latin typeface="+mj-lt"/>
              </a:rPr>
              <a:t>activas</a:t>
            </a:r>
            <a:r>
              <a:rPr lang="en-US" sz="4000" b="1" dirty="0">
                <a:solidFill>
                  <a:srgbClr val="FFF6E5"/>
                </a:solidFill>
                <a:latin typeface="+mj-lt"/>
              </a:rPr>
              <a:t> de </a:t>
            </a:r>
            <a:r>
              <a:rPr lang="en-US" sz="4000" b="1" dirty="0" err="1">
                <a:solidFill>
                  <a:srgbClr val="FFF6E5"/>
                </a:solidFill>
                <a:latin typeface="+mj-lt"/>
              </a:rPr>
              <a:t>empleo</a:t>
            </a:r>
            <a:r>
              <a:rPr lang="en-US" sz="4000" b="1" dirty="0">
                <a:solidFill>
                  <a:srgbClr val="FFF6E5"/>
                </a:solidFill>
                <a:latin typeface="+mj-lt"/>
              </a:rPr>
              <a:t> al personal de </a:t>
            </a:r>
            <a:r>
              <a:rPr lang="en-US" sz="4000" b="1" dirty="0" err="1">
                <a:solidFill>
                  <a:srgbClr val="FFF6E5"/>
                </a:solidFill>
                <a:latin typeface="+mj-lt"/>
              </a:rPr>
              <a:t>orientación</a:t>
            </a:r>
            <a:endParaRPr lang="en-US" sz="4000" b="1" dirty="0">
              <a:solidFill>
                <a:srgbClr val="FFF6E5"/>
              </a:solidFill>
              <a:latin typeface="+mj-lt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7FD4179-F2F5-4643-8D60-070253F1D789}"/>
              </a:ext>
            </a:extLst>
          </p:cNvPr>
          <p:cNvSpPr/>
          <p:nvPr/>
        </p:nvSpPr>
        <p:spPr>
          <a:xfrm>
            <a:off x="4419600" y="7388561"/>
            <a:ext cx="9144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solidFill>
                  <a:srgbClr val="FFF6E5"/>
                </a:solidFill>
              </a:rPr>
              <a:t>COE ESTATAL</a:t>
            </a:r>
          </a:p>
          <a:p>
            <a:pPr algn="ctr">
              <a:spcBef>
                <a:spcPct val="0"/>
              </a:spcBef>
            </a:pPr>
            <a:r>
              <a:rPr lang="en-US" sz="2800" b="1" dirty="0" err="1">
                <a:solidFill>
                  <a:srgbClr val="FFF6E5"/>
                </a:solidFill>
              </a:rPr>
              <a:t>Subdirección</a:t>
            </a:r>
            <a:r>
              <a:rPr lang="en-US" sz="2800" b="1" dirty="0">
                <a:solidFill>
                  <a:srgbClr val="FFF6E5"/>
                </a:solidFill>
              </a:rPr>
              <a:t> General de </a:t>
            </a:r>
            <a:r>
              <a:rPr lang="en-US" sz="2800" b="1" dirty="0" err="1">
                <a:solidFill>
                  <a:srgbClr val="FFF6E5"/>
                </a:solidFill>
              </a:rPr>
              <a:t>Políticas</a:t>
            </a:r>
            <a:r>
              <a:rPr lang="en-US" sz="2800" b="1" dirty="0">
                <a:solidFill>
                  <a:srgbClr val="FFF6E5"/>
                </a:solidFill>
              </a:rPr>
              <a:t> Activas de </a:t>
            </a:r>
            <a:r>
              <a:rPr lang="en-US" sz="2800" b="1" dirty="0" err="1">
                <a:solidFill>
                  <a:srgbClr val="FFF6E5"/>
                </a:solidFill>
              </a:rPr>
              <a:t>Empleo</a:t>
            </a:r>
            <a:endParaRPr lang="en-US" sz="2800" b="1" dirty="0">
              <a:solidFill>
                <a:srgbClr val="FFF6E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005239-C82E-4FD7-8D66-CFF83C74CD06}"/>
              </a:ext>
            </a:extLst>
          </p:cNvPr>
          <p:cNvSpPr txBox="1"/>
          <p:nvPr/>
        </p:nvSpPr>
        <p:spPr>
          <a:xfrm>
            <a:off x="304799" y="4644034"/>
            <a:ext cx="17678401" cy="13847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499" i="1" dirty="0">
                <a:solidFill>
                  <a:srgbClr val="00B0F0"/>
                </a:solidFill>
                <a:latin typeface="+mj-lt"/>
              </a:rPr>
              <a:t>Webinar</a:t>
            </a:r>
            <a:r>
              <a:rPr lang="en-US" sz="4499" dirty="0">
                <a:solidFill>
                  <a:srgbClr val="FFF6E5"/>
                </a:solidFill>
                <a:latin typeface="+mj-lt"/>
              </a:rPr>
              <a:t> - </a:t>
            </a:r>
            <a:r>
              <a:rPr lang="en-US" sz="4499" b="1" dirty="0">
                <a:solidFill>
                  <a:srgbClr val="00B0F0"/>
                </a:solidFill>
              </a:rPr>
              <a:t>“</a:t>
            </a:r>
            <a:r>
              <a:rPr lang="en-US" sz="4499" b="1" dirty="0">
                <a:solidFill>
                  <a:srgbClr val="00B0F0"/>
                </a:solidFill>
                <a:latin typeface="+mj-lt"/>
              </a:rPr>
              <a:t>ESCO</a:t>
            </a:r>
            <a:r>
              <a:rPr lang="en-US" sz="4499" dirty="0">
                <a:solidFill>
                  <a:srgbClr val="00B0F0"/>
                </a:solidFill>
                <a:latin typeface="+mj-lt"/>
              </a:rPr>
              <a:t>: </a:t>
            </a:r>
            <a:r>
              <a:rPr lang="en-US" sz="4499" i="1" dirty="0">
                <a:solidFill>
                  <a:srgbClr val="00B0F0"/>
                </a:solidFill>
                <a:latin typeface="+mj-lt"/>
              </a:rPr>
              <a:t>de lo </a:t>
            </a:r>
            <a:r>
              <a:rPr lang="en-US" sz="4499" i="1" dirty="0" err="1">
                <a:solidFill>
                  <a:srgbClr val="00B0F0"/>
                </a:solidFill>
                <a:latin typeface="+mj-lt"/>
              </a:rPr>
              <a:t>complejo</a:t>
            </a:r>
            <a:r>
              <a:rPr lang="en-US" sz="4499" i="1" dirty="0">
                <a:solidFill>
                  <a:srgbClr val="00B0F0"/>
                </a:solidFill>
                <a:latin typeface="+mj-lt"/>
              </a:rPr>
              <a:t> a lo </a:t>
            </a:r>
            <a:r>
              <a:rPr lang="en-US" sz="4499" i="1" dirty="0" err="1">
                <a:solidFill>
                  <a:srgbClr val="00B0F0"/>
                </a:solidFill>
                <a:latin typeface="+mj-lt"/>
              </a:rPr>
              <a:t>esencial</a:t>
            </a:r>
            <a:endParaRPr lang="en-US" sz="4499" i="1" dirty="0">
              <a:solidFill>
                <a:srgbClr val="00B0F0"/>
              </a:solidFill>
              <a:latin typeface="+mj-lt"/>
            </a:endParaRPr>
          </a:p>
          <a:p>
            <a:pPr algn="ctr">
              <a:spcBef>
                <a:spcPct val="0"/>
              </a:spcBef>
            </a:pPr>
            <a:r>
              <a:rPr lang="en-US" sz="4499" b="1" dirty="0" err="1">
                <a:solidFill>
                  <a:srgbClr val="00B0F0"/>
                </a:solidFill>
                <a:latin typeface="+mj-lt"/>
              </a:rPr>
              <a:t>C</a:t>
            </a:r>
            <a:r>
              <a:rPr lang="en-US" sz="4499" dirty="0" err="1">
                <a:solidFill>
                  <a:srgbClr val="00B0F0"/>
                </a:solidFill>
                <a:latin typeface="+mj-lt"/>
              </a:rPr>
              <a:t>lasificación</a:t>
            </a:r>
            <a:r>
              <a:rPr lang="en-US" sz="4499" dirty="0">
                <a:solidFill>
                  <a:srgbClr val="00B0F0"/>
                </a:solidFill>
                <a:latin typeface="+mj-lt"/>
              </a:rPr>
              <a:t> </a:t>
            </a:r>
            <a:r>
              <a:rPr lang="en-US" sz="4499" b="1" dirty="0" err="1">
                <a:solidFill>
                  <a:srgbClr val="00B0F0"/>
                </a:solidFill>
                <a:latin typeface="+mj-lt"/>
              </a:rPr>
              <a:t>E</a:t>
            </a:r>
            <a:r>
              <a:rPr lang="en-US" sz="4499" dirty="0" err="1">
                <a:solidFill>
                  <a:srgbClr val="00B0F0"/>
                </a:solidFill>
                <a:latin typeface="+mj-lt"/>
              </a:rPr>
              <a:t>uropea</a:t>
            </a:r>
            <a:r>
              <a:rPr lang="en-US" sz="4499" dirty="0">
                <a:solidFill>
                  <a:srgbClr val="00B0F0"/>
                </a:solidFill>
                <a:latin typeface="+mj-lt"/>
              </a:rPr>
              <a:t> de </a:t>
            </a:r>
            <a:r>
              <a:rPr lang="en-US" sz="4499" b="1" dirty="0" err="1">
                <a:solidFill>
                  <a:srgbClr val="00B0F0"/>
                </a:solidFill>
                <a:latin typeface="+mj-lt"/>
              </a:rPr>
              <a:t>C</a:t>
            </a:r>
            <a:r>
              <a:rPr lang="en-US" sz="4499" dirty="0" err="1">
                <a:solidFill>
                  <a:srgbClr val="00B0F0"/>
                </a:solidFill>
                <a:latin typeface="+mj-lt"/>
              </a:rPr>
              <a:t>ompetencias</a:t>
            </a:r>
            <a:r>
              <a:rPr lang="en-US" sz="4499" dirty="0">
                <a:solidFill>
                  <a:srgbClr val="00B0F0"/>
                </a:solidFill>
                <a:latin typeface="+mj-lt"/>
              </a:rPr>
              <a:t>, </a:t>
            </a:r>
            <a:r>
              <a:rPr lang="en-US" sz="4499" b="1" dirty="0" err="1">
                <a:solidFill>
                  <a:srgbClr val="00B0F0"/>
                </a:solidFill>
                <a:latin typeface="+mj-lt"/>
              </a:rPr>
              <a:t>O</a:t>
            </a:r>
            <a:r>
              <a:rPr lang="en-US" sz="4499" dirty="0" err="1">
                <a:solidFill>
                  <a:srgbClr val="00B0F0"/>
                </a:solidFill>
                <a:latin typeface="+mj-lt"/>
              </a:rPr>
              <a:t>cupaciones</a:t>
            </a:r>
            <a:r>
              <a:rPr lang="en-US" sz="4499" dirty="0">
                <a:solidFill>
                  <a:srgbClr val="00B0F0"/>
                </a:solidFill>
                <a:latin typeface="+mj-lt"/>
              </a:rPr>
              <a:t> y </a:t>
            </a:r>
            <a:r>
              <a:rPr lang="en-US" sz="4499" b="1" dirty="0" err="1">
                <a:solidFill>
                  <a:srgbClr val="00B0F0"/>
                </a:solidFill>
                <a:latin typeface="+mj-lt"/>
              </a:rPr>
              <a:t>C</a:t>
            </a:r>
            <a:r>
              <a:rPr lang="en-US" sz="4499" dirty="0" err="1">
                <a:solidFill>
                  <a:srgbClr val="00B0F0"/>
                </a:solidFill>
                <a:latin typeface="+mj-lt"/>
              </a:rPr>
              <a:t>ualificaciones</a:t>
            </a:r>
            <a:r>
              <a:rPr lang="en-US" sz="4499" b="1" dirty="0">
                <a:solidFill>
                  <a:srgbClr val="00B0F0"/>
                </a:solidFill>
                <a:latin typeface="+mj-lt"/>
              </a:rPr>
              <a:t>”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B21114C-AB37-4DED-8521-6633722A7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300" y="9133974"/>
            <a:ext cx="5257800" cy="115302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AAF49C2-2A6B-4C73-8522-2278A91EA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8400" y="9115468"/>
            <a:ext cx="4233863" cy="116507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00DC728-4F9F-43F5-A82F-447BBB069F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73006" y="9154066"/>
            <a:ext cx="1165070" cy="11650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B5CEF9-B3E2-4382-8D2A-F508AAAD41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Cómo llegar al buscador ESCO FUNDAE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22AFBCF-58D7-4206-9701-ADDF343F6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36BD442-6275-3551-FB61-0E1970A6D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790700"/>
            <a:ext cx="14097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601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B5CEF9-B3E2-4382-8D2A-F508AAAD41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Cómo llegar al buscador ESCO FUNDAE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22AFBCF-58D7-4206-9701-ADDF343F6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7091EBF-921E-ACBF-6536-96F7AC37C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638300"/>
            <a:ext cx="14554199" cy="708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604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B5CEF9-B3E2-4382-8D2A-F508AAAD41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¿Qué es?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22AFBCF-58D7-4206-9701-ADDF343F6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81D0564-17B1-0E56-9D25-8AC1AAAE7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470025"/>
            <a:ext cx="11963400" cy="733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993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DB6070-B76F-7FC3-7F0A-2225E3CF2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D5D367-061A-36C8-F90C-7DD53993C1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Buscador ESCO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7177AD6-83A2-3C7F-488C-5399B9C56F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" y="2781300"/>
            <a:ext cx="2057400" cy="5715000"/>
          </a:xfrm>
        </p:spPr>
        <p:txBody>
          <a:bodyPr>
            <a:normAutofit lnSpcReduction="10000"/>
          </a:bodyPr>
          <a:lstStyle/>
          <a:p>
            <a:r>
              <a:rPr lang="es-ES" dirty="0">
                <a:solidFill>
                  <a:srgbClr val="FF0000"/>
                </a:solidFill>
              </a:rPr>
              <a:t>Infografía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Guía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Ayuda: Conceptos ESCO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Asistencia en la navegación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endParaRPr lang="es-ES" dirty="0">
              <a:solidFill>
                <a:srgbClr val="FF0000"/>
              </a:solidFill>
            </a:endParaRPr>
          </a:p>
          <a:p>
            <a:endParaRPr lang="es-ES" dirty="0">
              <a:solidFill>
                <a:srgbClr val="FF0000"/>
              </a:solidFill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FAEE0632-0087-7BA3-E898-AD4B3FE962A2}"/>
              </a:ext>
            </a:extLst>
          </p:cNvPr>
          <p:cNvCxnSpPr/>
          <p:nvPr/>
        </p:nvCxnSpPr>
        <p:spPr>
          <a:xfrm flipH="1" flipV="1">
            <a:off x="3352800" y="3558222"/>
            <a:ext cx="1981200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n 12">
            <a:extLst>
              <a:ext uri="{FF2B5EF4-FFF2-40B4-BE49-F238E27FC236}">
                <a16:creationId xmlns:a16="http://schemas.microsoft.com/office/drawing/2014/main" id="{B404D29D-A6D3-F691-06F4-8CCB0013F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714500"/>
            <a:ext cx="13258800" cy="6477000"/>
          </a:xfrm>
          <a:prstGeom prst="rect">
            <a:avLst/>
          </a:prstGeom>
        </p:spPr>
      </p:pic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F3D9B29E-61D2-EBF1-1761-60282B4236F6}"/>
              </a:ext>
            </a:extLst>
          </p:cNvPr>
          <p:cNvCxnSpPr/>
          <p:nvPr/>
        </p:nvCxnSpPr>
        <p:spPr>
          <a:xfrm>
            <a:off x="1981200" y="3009900"/>
            <a:ext cx="1905000" cy="838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BF8058B8-197A-CC27-351F-5AD206F032ED}"/>
              </a:ext>
            </a:extLst>
          </p:cNvPr>
          <p:cNvCxnSpPr/>
          <p:nvPr/>
        </p:nvCxnSpPr>
        <p:spPr>
          <a:xfrm>
            <a:off x="1447800" y="4091622"/>
            <a:ext cx="4876800" cy="289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42FD902F-EBB9-05F1-D36B-657D8670FBEA}"/>
              </a:ext>
            </a:extLst>
          </p:cNvPr>
          <p:cNvCxnSpPr/>
          <p:nvPr/>
        </p:nvCxnSpPr>
        <p:spPr>
          <a:xfrm>
            <a:off x="1752600" y="5676900"/>
            <a:ext cx="769620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A03DCEDB-DAD7-761F-E5E8-EA8B4F793DFA}"/>
              </a:ext>
            </a:extLst>
          </p:cNvPr>
          <p:cNvCxnSpPr/>
          <p:nvPr/>
        </p:nvCxnSpPr>
        <p:spPr>
          <a:xfrm flipV="1">
            <a:off x="1981200" y="6362700"/>
            <a:ext cx="7162800" cy="144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613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59064-9201-06C7-C41C-2461952C7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F612D9-9D22-6B43-D71F-ACF04653B3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Buscador ESCO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B91B181-4696-8437-D822-D4420DEF61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3848100"/>
            <a:ext cx="1752600" cy="1752600"/>
          </a:xfrm>
        </p:spPr>
        <p:txBody>
          <a:bodyPr/>
          <a:lstStyle/>
          <a:p>
            <a:endParaRPr lang="es-ES" dirty="0"/>
          </a:p>
          <a:p>
            <a:r>
              <a:rPr lang="es-ES" dirty="0" err="1">
                <a:solidFill>
                  <a:srgbClr val="FF0000"/>
                </a:solidFill>
              </a:rPr>
              <a:t>Fitros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1FC98A-B2CC-EDF5-584E-E2FE799FB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638300"/>
            <a:ext cx="14249400" cy="6857999"/>
          </a:xfrm>
          <a:prstGeom prst="rect">
            <a:avLst/>
          </a:prstGeom>
        </p:spPr>
      </p:pic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010BBDB3-7DF1-F52A-40AB-2055C95F9503}"/>
              </a:ext>
            </a:extLst>
          </p:cNvPr>
          <p:cNvCxnSpPr/>
          <p:nvPr/>
        </p:nvCxnSpPr>
        <p:spPr>
          <a:xfrm flipV="1">
            <a:off x="2057400" y="2933700"/>
            <a:ext cx="6096000" cy="190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20A2A5E2-9826-5BF9-FA5F-7B036BBE9EF0}"/>
              </a:ext>
            </a:extLst>
          </p:cNvPr>
          <p:cNvCxnSpPr/>
          <p:nvPr/>
        </p:nvCxnSpPr>
        <p:spPr>
          <a:xfrm flipV="1">
            <a:off x="2057400" y="2933700"/>
            <a:ext cx="3886200" cy="190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503F62E4-1087-CC08-F517-2CE45C81955C}"/>
              </a:ext>
            </a:extLst>
          </p:cNvPr>
          <p:cNvCxnSpPr/>
          <p:nvPr/>
        </p:nvCxnSpPr>
        <p:spPr>
          <a:xfrm flipV="1">
            <a:off x="2057400" y="2933700"/>
            <a:ext cx="4953000" cy="190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66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862F20-380A-D409-15CD-46C3B0FFD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76BC07-6EC3-D79D-B495-6B058BEAD4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Buscador ESCO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20B6515-8CAC-9A16-72F1-A6DF877D7D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5143500"/>
            <a:ext cx="1905000" cy="3429000"/>
          </a:xfrm>
        </p:spPr>
        <p:txBody>
          <a:bodyPr>
            <a:normAutofit fontScale="92500" lnSpcReduction="10000"/>
          </a:bodyPr>
          <a:lstStyle/>
          <a:p>
            <a:r>
              <a:rPr lang="es-ES" dirty="0">
                <a:solidFill>
                  <a:srgbClr val="FF0000"/>
                </a:solidFill>
              </a:rPr>
              <a:t>Botón </a:t>
            </a:r>
            <a:r>
              <a:rPr lang="es-ES" dirty="0" err="1">
                <a:solidFill>
                  <a:srgbClr val="FF0000"/>
                </a:solidFill>
              </a:rPr>
              <a:t>dcho</a:t>
            </a:r>
            <a:r>
              <a:rPr lang="es-ES" dirty="0">
                <a:solidFill>
                  <a:srgbClr val="FF0000"/>
                </a:solidFill>
              </a:rPr>
              <a:t> ratón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>
                <a:solidFill>
                  <a:srgbClr val="FF0000"/>
                </a:solidFill>
              </a:rPr>
              <a:t>Selecciona y pulsa en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83A0F3BB-6D2D-2BE9-17E0-0E0268CB7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1795462"/>
            <a:ext cx="10591800" cy="6777038"/>
          </a:xfrm>
          <a:prstGeom prst="rect">
            <a:avLst/>
          </a:prstGeom>
        </p:spPr>
      </p:pic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2CFD98AA-ACA0-72A1-1A64-BAD823EAFF51}"/>
              </a:ext>
            </a:extLst>
          </p:cNvPr>
          <p:cNvCxnSpPr>
            <a:cxnSpLocks/>
          </p:cNvCxnSpPr>
          <p:nvPr/>
        </p:nvCxnSpPr>
        <p:spPr>
          <a:xfrm>
            <a:off x="2286000" y="5448300"/>
            <a:ext cx="5715000" cy="533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86CD8698-17B6-1E51-E59B-0A19154FBB25}"/>
              </a:ext>
            </a:extLst>
          </p:cNvPr>
          <p:cNvCxnSpPr/>
          <p:nvPr/>
        </p:nvCxnSpPr>
        <p:spPr>
          <a:xfrm>
            <a:off x="2133600" y="7581900"/>
            <a:ext cx="6858000" cy="609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201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F6220-8A5D-F7E4-2D6B-C9AF2489A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AE8B12-0ECD-E3D7-B319-A03D36BAA2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Buscador ESCO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BA4021-7C24-A305-D0A3-C4D017782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" y="3314701"/>
            <a:ext cx="1600200" cy="685800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Salir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E9BD002-3650-8151-9F02-FF230D60A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1" y="2066925"/>
            <a:ext cx="12039600" cy="6153150"/>
          </a:xfrm>
          <a:prstGeom prst="rect">
            <a:avLst/>
          </a:prstGeom>
        </p:spPr>
      </p:pic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CA4FF09E-0E3E-4E7D-3304-140F63094863}"/>
              </a:ext>
            </a:extLst>
          </p:cNvPr>
          <p:cNvCxnSpPr/>
          <p:nvPr/>
        </p:nvCxnSpPr>
        <p:spPr>
          <a:xfrm flipV="1">
            <a:off x="1600200" y="2247900"/>
            <a:ext cx="1524001" cy="1295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74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1A571-4551-5631-C6EA-C880CC30C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592BAC65-B03B-C51A-B1BD-C70C2315F9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638300"/>
            <a:ext cx="13792200" cy="69341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0A67C7-D7E2-AEA0-9B38-BB57F5D665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Buscador ESCO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A787A0D-12A3-705A-7302-12D7FC2D8B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" y="7429500"/>
            <a:ext cx="1676400" cy="990600"/>
          </a:xfrm>
        </p:spPr>
        <p:txBody>
          <a:bodyPr>
            <a:normAutofit/>
          </a:bodyPr>
          <a:lstStyle/>
          <a:p>
            <a:r>
              <a:rPr lang="es-ES" sz="2400" dirty="0">
                <a:solidFill>
                  <a:srgbClr val="FF0000"/>
                </a:solidFill>
              </a:rPr>
              <a:t>Ver </a:t>
            </a:r>
          </a:p>
          <a:p>
            <a:r>
              <a:rPr lang="es-ES" sz="2400" dirty="0">
                <a:solidFill>
                  <a:srgbClr val="FF0000"/>
                </a:solidFill>
              </a:rPr>
              <a:t>Relaciones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E35F5F79-EF80-DC66-A4AF-1E198706DD03}"/>
              </a:ext>
            </a:extLst>
          </p:cNvPr>
          <p:cNvCxnSpPr>
            <a:stCxn id="3" idx="3"/>
          </p:cNvCxnSpPr>
          <p:nvPr/>
        </p:nvCxnSpPr>
        <p:spPr>
          <a:xfrm>
            <a:off x="1981200" y="7924800"/>
            <a:ext cx="6096000" cy="2667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112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136D1-5FC1-A856-1355-7772D1AC2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8C0FF3-22F9-8A12-FE2A-DF3ABB77D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Buscador ESCO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73224E-CB81-434E-7876-EF072135C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D4C9920-659B-0408-6EEA-09C09D7A2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470025"/>
            <a:ext cx="13487400" cy="725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53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09BD21-51CE-2EC7-8C9F-2ACF2DA201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F98EA1-A4DC-076D-99D8-F10D271FD1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Buscador ESCO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EBCE78F-C27E-974F-8341-EE55CCD847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595D1E2-37AF-0038-EBE9-3D9362D65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900" y="1714501"/>
            <a:ext cx="112395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46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B5CEF9-B3E2-4382-8D2A-F508AAAD41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Presentación de herramienta ESCO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22AFBCF-58D7-4206-9701-ADDF343F6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1866900"/>
            <a:ext cx="11582400" cy="6553200"/>
          </a:xfrm>
        </p:spPr>
        <p:txBody>
          <a:bodyPr>
            <a:normAutofit/>
          </a:bodyPr>
          <a:lstStyle/>
          <a:p>
            <a:endParaRPr lang="es-ES" dirty="0"/>
          </a:p>
          <a:p>
            <a:r>
              <a:rPr lang="en-US" sz="3600" b="1" dirty="0">
                <a:solidFill>
                  <a:srgbClr val="161613"/>
                </a:solidFill>
                <a:ea typeface="Malgun Gothic" panose="020B0503020000020004" pitchFamily="34" charset="-127"/>
              </a:rPr>
              <a:t>Proyecto MRR 1.7 </a:t>
            </a:r>
          </a:p>
          <a:p>
            <a:endParaRPr lang="en-US" sz="2400" dirty="0">
              <a:solidFill>
                <a:srgbClr val="161613"/>
              </a:solidFill>
              <a:latin typeface="Red Hat Text"/>
              <a:ea typeface="Malgun Gothic" panose="020B0503020000020004" pitchFamily="34" charset="-127"/>
            </a:endParaRPr>
          </a:p>
          <a:p>
            <a:endParaRPr lang="en-US" sz="2400" dirty="0">
              <a:solidFill>
                <a:srgbClr val="161613"/>
              </a:solidFill>
              <a:latin typeface="Red Hat Text"/>
              <a:ea typeface="Malgun Gothic" panose="020B0503020000020004" pitchFamily="34" charset="-127"/>
            </a:endParaRPr>
          </a:p>
          <a:p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Subproducto</a:t>
            </a:r>
            <a:endParaRPr lang="en-US" sz="2400" dirty="0">
              <a:solidFill>
                <a:srgbClr val="161613"/>
              </a:solidFill>
              <a:ea typeface="Malgun Gothic" panose="020B0503020000020004" pitchFamily="34" charset="-127"/>
            </a:endParaRPr>
          </a:p>
          <a:p>
            <a:endParaRPr lang="en-US" dirty="0">
              <a:solidFill>
                <a:srgbClr val="161613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US" sz="3600" b="1" dirty="0" err="1">
                <a:solidFill>
                  <a:srgbClr val="161613"/>
                </a:solidFill>
                <a:ea typeface="Malgun Gothic" panose="020B0503020000020004" pitchFamily="34" charset="-127"/>
              </a:rPr>
              <a:t>Herramienta</a:t>
            </a:r>
            <a:r>
              <a:rPr lang="en-US" sz="3600" b="1" dirty="0">
                <a:solidFill>
                  <a:srgbClr val="161613"/>
                </a:solidFill>
                <a:ea typeface="Malgun Gothic" panose="020B0503020000020004" pitchFamily="34" charset="-127"/>
              </a:rPr>
              <a:t> de </a:t>
            </a:r>
            <a:r>
              <a:rPr lang="en-US" sz="3600" b="1" dirty="0" err="1">
                <a:solidFill>
                  <a:srgbClr val="161613"/>
                </a:solidFill>
                <a:ea typeface="Malgun Gothic" panose="020B0503020000020004" pitchFamily="34" charset="-127"/>
              </a:rPr>
              <a:t>explotación</a:t>
            </a:r>
            <a:r>
              <a:rPr lang="en-US" sz="3600" b="1" dirty="0">
                <a:solidFill>
                  <a:srgbClr val="161613"/>
                </a:solidFill>
                <a:ea typeface="Malgun Gothic" panose="020B0503020000020004" pitchFamily="34" charset="-127"/>
              </a:rPr>
              <a:t> ESCO</a:t>
            </a:r>
          </a:p>
          <a:p>
            <a:endParaRPr lang="en-US" dirty="0">
              <a:solidFill>
                <a:srgbClr val="161613"/>
              </a:solidFill>
              <a:latin typeface="Inter" pitchFamily="34" charset="0"/>
              <a:ea typeface="Inter" pitchFamily="34" charset="-122"/>
              <a:cs typeface="Inter" pitchFamily="34" charset="-120"/>
            </a:endParaRPr>
          </a:p>
          <a:p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Desarrollar</a:t>
            </a:r>
            <a:r>
              <a:rPr lang="en-US" sz="2400" dirty="0">
                <a:solidFill>
                  <a:srgbClr val="161613"/>
                </a:solidFill>
                <a:ea typeface="Malgun Gothic" panose="020B0503020000020004" pitchFamily="34" charset="-127"/>
              </a:rPr>
              <a:t> </a:t>
            </a:r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una</a:t>
            </a:r>
            <a:r>
              <a:rPr lang="en-US" sz="2400" dirty="0">
                <a:solidFill>
                  <a:srgbClr val="161613"/>
                </a:solidFill>
                <a:ea typeface="Malgun Gothic" panose="020B0503020000020004" pitchFamily="34" charset="-127"/>
              </a:rPr>
              <a:t> </a:t>
            </a:r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herramienta</a:t>
            </a:r>
            <a:r>
              <a:rPr lang="en-US" sz="2400" dirty="0">
                <a:solidFill>
                  <a:srgbClr val="161613"/>
                </a:solidFill>
                <a:ea typeface="Malgun Gothic" panose="020B0503020000020004" pitchFamily="34" charset="-127"/>
              </a:rPr>
              <a:t> que </a:t>
            </a:r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facilite</a:t>
            </a:r>
            <a:r>
              <a:rPr lang="en-US" sz="2400" dirty="0">
                <a:solidFill>
                  <a:srgbClr val="161613"/>
                </a:solidFill>
                <a:ea typeface="Malgun Gothic" panose="020B0503020000020004" pitchFamily="34" charset="-127"/>
              </a:rPr>
              <a:t> </a:t>
            </a:r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el</a:t>
            </a:r>
            <a:r>
              <a:rPr lang="en-US" sz="2400" dirty="0">
                <a:solidFill>
                  <a:srgbClr val="161613"/>
                </a:solidFill>
                <a:ea typeface="Malgun Gothic" panose="020B0503020000020004" pitchFamily="34" charset="-127"/>
              </a:rPr>
              <a:t> </a:t>
            </a:r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acceso</a:t>
            </a:r>
            <a:r>
              <a:rPr lang="en-US" sz="2400" dirty="0">
                <a:solidFill>
                  <a:srgbClr val="161613"/>
                </a:solidFill>
                <a:ea typeface="Malgun Gothic" panose="020B0503020000020004" pitchFamily="34" charset="-127"/>
              </a:rPr>
              <a:t> y la </a:t>
            </a:r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utilización</a:t>
            </a:r>
            <a:r>
              <a:rPr lang="en-US" sz="2400" dirty="0">
                <a:solidFill>
                  <a:srgbClr val="161613"/>
                </a:solidFill>
                <a:ea typeface="Malgun Gothic" panose="020B0503020000020004" pitchFamily="34" charset="-127"/>
              </a:rPr>
              <a:t> de la </a:t>
            </a:r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Clasificación</a:t>
            </a:r>
            <a:r>
              <a:rPr lang="en-US" sz="2400" dirty="0">
                <a:solidFill>
                  <a:srgbClr val="161613"/>
                </a:solidFill>
                <a:ea typeface="Malgun Gothic" panose="020B0503020000020004" pitchFamily="34" charset="-127"/>
              </a:rPr>
              <a:t> Europea de </a:t>
            </a:r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Competencias</a:t>
            </a:r>
            <a:r>
              <a:rPr lang="en-US" sz="2400" dirty="0">
                <a:solidFill>
                  <a:srgbClr val="161613"/>
                </a:solidFill>
                <a:ea typeface="Malgun Gothic" panose="020B0503020000020004" pitchFamily="34" charset="-127"/>
              </a:rPr>
              <a:t>, </a:t>
            </a:r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Capacidades</a:t>
            </a:r>
            <a:r>
              <a:rPr lang="en-US" sz="2400" dirty="0">
                <a:solidFill>
                  <a:srgbClr val="161613"/>
                </a:solidFill>
                <a:ea typeface="Malgun Gothic" panose="020B0503020000020004" pitchFamily="34" charset="-127"/>
              </a:rPr>
              <a:t> y </a:t>
            </a:r>
            <a:r>
              <a:rPr lang="en-US" sz="2400" dirty="0" err="1">
                <a:solidFill>
                  <a:srgbClr val="161613"/>
                </a:solidFill>
                <a:ea typeface="Malgun Gothic" panose="020B0503020000020004" pitchFamily="34" charset="-127"/>
              </a:rPr>
              <a:t>Ocupaciones</a:t>
            </a:r>
            <a:r>
              <a:rPr lang="en-US" sz="2400" dirty="0">
                <a:solidFill>
                  <a:srgbClr val="161613"/>
                </a:solidFill>
                <a:ea typeface="Malgun Gothic" panose="020B0503020000020004" pitchFamily="34" charset="-127"/>
              </a:rPr>
              <a:t> (ESCO) en la web de Fundae</a:t>
            </a:r>
            <a:endParaRPr lang="es-ES" sz="2400" dirty="0">
              <a:solidFill>
                <a:srgbClr val="161613"/>
              </a:solidFill>
              <a:ea typeface="Malgun Gothic" panose="020B0503020000020004" pitchFamily="34" charset="-127"/>
            </a:endParaRPr>
          </a:p>
        </p:txBody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EEC05DAA-61FE-C861-1937-70C2DAD8E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1450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144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EF835-4462-6C2D-84C6-F4BE6AD11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5A3D36-9438-8019-A437-4CE436DF49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Buscador ESCO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178A732-D659-039A-B553-67FACF1E2A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5000" y="4076700"/>
            <a:ext cx="1828800" cy="2743200"/>
          </a:xfrm>
        </p:spPr>
        <p:txBody>
          <a:bodyPr>
            <a:normAutofit/>
          </a:bodyPr>
          <a:lstStyle/>
          <a:p>
            <a:endParaRPr lang="es-ES" sz="2400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89FE310-14AB-EB33-83A2-5398B4B97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1" y="1470025"/>
            <a:ext cx="8229600" cy="664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486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A2A98B-5C34-6405-B065-602F1BC70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BF3AF8-F089-6A2F-1BED-3B68C8AE37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Buscador ESCO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8A262E7-4385-EF5E-D3F6-9453CD9B93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247900"/>
            <a:ext cx="1828800" cy="4572000"/>
          </a:xfrm>
        </p:spPr>
        <p:txBody>
          <a:bodyPr>
            <a:normAutofit/>
          </a:bodyPr>
          <a:lstStyle/>
          <a:p>
            <a:r>
              <a:rPr lang="es-ES" sz="2400" dirty="0"/>
              <a:t>Volver pág. Buscador ESCO</a:t>
            </a:r>
          </a:p>
          <a:p>
            <a:endParaRPr lang="es-ES" sz="2400" dirty="0"/>
          </a:p>
          <a:p>
            <a:r>
              <a:rPr lang="es-ES" sz="2400" dirty="0"/>
              <a:t>Volver pág. Anterior</a:t>
            </a:r>
          </a:p>
          <a:p>
            <a:endParaRPr lang="es-ES" sz="2400" dirty="0"/>
          </a:p>
          <a:p>
            <a:endParaRPr lang="es-ES" sz="2400" dirty="0"/>
          </a:p>
          <a:p>
            <a:endParaRPr lang="es-ES" sz="2400" dirty="0"/>
          </a:p>
          <a:p>
            <a:r>
              <a:rPr lang="es-ES" sz="2400" dirty="0"/>
              <a:t>Agrandar imagen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163FB7E-E2D4-88D7-2490-83F11263D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1" y="2205037"/>
            <a:ext cx="1676399" cy="5876925"/>
          </a:xfrm>
          <a:prstGeom prst="rect">
            <a:avLst/>
          </a:prstGeom>
        </p:spPr>
      </p:pic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DB0A8F64-CC04-8420-DC3D-EE1D7EFB1C34}"/>
              </a:ext>
            </a:extLst>
          </p:cNvPr>
          <p:cNvCxnSpPr/>
          <p:nvPr/>
        </p:nvCxnSpPr>
        <p:spPr>
          <a:xfrm flipV="1">
            <a:off x="2895600" y="2476500"/>
            <a:ext cx="1143001" cy="609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2DAD0230-0113-E2F0-6863-444867EB9219}"/>
              </a:ext>
            </a:extLst>
          </p:cNvPr>
          <p:cNvCxnSpPr/>
          <p:nvPr/>
        </p:nvCxnSpPr>
        <p:spPr>
          <a:xfrm flipV="1">
            <a:off x="3048000" y="2628900"/>
            <a:ext cx="1447800" cy="167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98289899-2B70-0536-77C3-B2590A75A3B4}"/>
              </a:ext>
            </a:extLst>
          </p:cNvPr>
          <p:cNvCxnSpPr/>
          <p:nvPr/>
        </p:nvCxnSpPr>
        <p:spPr>
          <a:xfrm>
            <a:off x="2895600" y="6286500"/>
            <a:ext cx="1295400" cy="1066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" name="Imagen 5">
            <a:extLst>
              <a:ext uri="{FF2B5EF4-FFF2-40B4-BE49-F238E27FC236}">
                <a16:creationId xmlns:a16="http://schemas.microsoft.com/office/drawing/2014/main" id="{359F9310-02D8-B2BD-EFB5-4CAE62C7C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7900" y="1714501"/>
            <a:ext cx="86487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692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5B3D4-1BAA-5AA5-7E21-8C7118A14F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DA1E7-F95C-BC5F-1B4F-0579F9A59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5C82539-C5F5-2E93-475C-5522F37FAB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F895AF0-F185-BA08-5510-901041A279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1790700"/>
            <a:ext cx="7239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47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522BE-E399-5DB3-5CFE-472E439901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44483C-655E-214A-AF0A-077F2E84C9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4DC53FC-5C6D-69E5-8B5C-CAF7AA83E3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EB607BA-1C19-A7C6-D5EB-BBCDE778F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275" y="1509712"/>
            <a:ext cx="13887450" cy="726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4096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6D8EC-1887-2D14-967A-A6E41B30E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B63BD4D5-C9E7-7F0E-DC18-261339E1D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525" y="1485900"/>
            <a:ext cx="13696950" cy="73152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217C7A8-CD9A-F27F-5910-2741C3E8B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525" y="1485900"/>
            <a:ext cx="13696950" cy="73152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F8714D7-9C98-6C3A-3725-2CF6B7F1B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525" y="1485900"/>
            <a:ext cx="13696950" cy="73152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115A657-09C6-58AB-3016-CA24D67EB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525" y="1485900"/>
            <a:ext cx="12944475" cy="73152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2B71F41-4C24-460B-A24D-F408EDC3B5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CFBAF08-F8FA-406D-4A4A-FF89E2624E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200" y="2705100"/>
            <a:ext cx="4572000" cy="1524000"/>
          </a:xfrm>
        </p:spPr>
        <p:txBody>
          <a:bodyPr>
            <a:normAutofit fontScale="77500" lnSpcReduction="20000"/>
          </a:bodyPr>
          <a:lstStyle/>
          <a:p>
            <a:r>
              <a:rPr lang="es-ES" sz="18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clasificación de ocupaciones de ESCO sigue una estructura jerárquica basada en el modelo ISCO-08 (International Standard </a:t>
            </a:r>
            <a:r>
              <a:rPr lang="es-ES" sz="1800" dirty="0" err="1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Classification</a:t>
            </a:r>
            <a:r>
              <a:rPr lang="es-ES" sz="18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800" dirty="0" err="1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es-ES" sz="18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800" dirty="0" err="1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Occupations</a:t>
            </a:r>
            <a:r>
              <a:rPr lang="es-ES" sz="18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Se divide en 10 grandes grupos, que a su vez se desglosan en cuatro niveles de subgrupos. Las ocupaciones se asignan a los diferentes grupos y subgrupos según su grado de similitud. Aquí te ofrecemos la descripción de cada grupo y subgrupo</a:t>
            </a:r>
            <a:endParaRPr lang="es-ES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3350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EE56AD-9366-AC8F-4A83-A102BE7DE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1031C8-331C-C512-57F2-0F89648ED2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00914D-A11F-5D94-B52A-9A6780562A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737544F-6FA8-DD31-CEBC-88F2BEBB8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137" y="1781175"/>
            <a:ext cx="13801725" cy="672465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F690F4A-C964-A9ED-A758-69104F6B7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137" y="1781175"/>
            <a:ext cx="13801725" cy="672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881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575AD1-1865-F98D-2AD2-2F7F2DE14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7BC792-F3CE-F493-A80F-C513B359A6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DF8030B-1D27-984D-AA1F-514BE61C4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728787"/>
            <a:ext cx="15316200" cy="6829425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46C3510D-6290-5373-EA18-073971ADDE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2247900"/>
            <a:ext cx="3200400" cy="4953000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Filtro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endParaRPr lang="es-ES" dirty="0">
              <a:solidFill>
                <a:srgbClr val="FF0000"/>
              </a:solidFill>
            </a:endParaRPr>
          </a:p>
          <a:p>
            <a:endParaRPr lang="es-ES" dirty="0">
              <a:solidFill>
                <a:srgbClr val="FF0000"/>
              </a:solidFill>
            </a:endParaRPr>
          </a:p>
          <a:p>
            <a:endParaRPr lang="es-ES" dirty="0">
              <a:solidFill>
                <a:srgbClr val="FF0000"/>
              </a:solidFill>
            </a:endParaRPr>
          </a:p>
          <a:p>
            <a:endParaRPr lang="es-ES" dirty="0">
              <a:solidFill>
                <a:srgbClr val="FF0000"/>
              </a:solidFill>
            </a:endParaRP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Búsqueda</a:t>
            </a:r>
          </a:p>
          <a:p>
            <a:endParaRPr lang="es-ES" dirty="0">
              <a:solidFill>
                <a:srgbClr val="FF0000"/>
              </a:solidFill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299E1242-0757-6673-5253-7A56B0E96B43}"/>
              </a:ext>
            </a:extLst>
          </p:cNvPr>
          <p:cNvCxnSpPr>
            <a:cxnSpLocks/>
          </p:cNvCxnSpPr>
          <p:nvPr/>
        </p:nvCxnSpPr>
        <p:spPr>
          <a:xfrm flipH="1" flipV="1">
            <a:off x="1676400" y="4914900"/>
            <a:ext cx="76200" cy="1447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5100E9C3-58AA-04F4-B489-0AD7005ED50B}"/>
              </a:ext>
            </a:extLst>
          </p:cNvPr>
          <p:cNvCxnSpPr/>
          <p:nvPr/>
        </p:nvCxnSpPr>
        <p:spPr>
          <a:xfrm flipV="1">
            <a:off x="1752600" y="2857500"/>
            <a:ext cx="9144000" cy="35052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DA7B86A4-95F1-4698-BA2A-12B0779A3A14}"/>
              </a:ext>
            </a:extLst>
          </p:cNvPr>
          <p:cNvCxnSpPr>
            <a:cxnSpLocks/>
          </p:cNvCxnSpPr>
          <p:nvPr/>
        </p:nvCxnSpPr>
        <p:spPr>
          <a:xfrm>
            <a:off x="2819400" y="2628900"/>
            <a:ext cx="5486400" cy="228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36F7D22E-21E7-D5C2-2CD6-7534EE2C7E80}"/>
              </a:ext>
            </a:extLst>
          </p:cNvPr>
          <p:cNvCxnSpPr/>
          <p:nvPr/>
        </p:nvCxnSpPr>
        <p:spPr>
          <a:xfrm flipV="1">
            <a:off x="1752600" y="4914900"/>
            <a:ext cx="6400800" cy="1447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5290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6D76E-79E0-6A49-BE79-E0610F8EA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FDAE21-7A6E-7F24-2EBD-AE9EC5FC45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D40B0A4-6D00-DC8A-329A-0E5CD0603D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11734800" y="5905500"/>
            <a:ext cx="4648200" cy="2095500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F131572-3F14-69AF-3E10-94CD99FE3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719387"/>
            <a:ext cx="6400800" cy="332422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213B8F8-858A-BA3E-0468-0FB6841BB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1200" y="2306782"/>
            <a:ext cx="8048625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160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8FE8D-A256-8411-097A-31805101D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EB44F8-BF04-1C45-719A-99A93766C2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C94504-68DE-8F3A-14F9-FEA3029122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F37EE75-711A-677D-2FDE-06FE1B412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037" y="1700212"/>
            <a:ext cx="12353925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2599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4E8CA-4807-AC8A-3107-2DFB3E9D6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4A4E69-5A73-9B16-9F04-B12A7516FA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2A889AA-78D3-246B-9D3C-E8FC42CF5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64FA6BC-1841-70E5-4BD3-25C9791D8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6575" y="1952625"/>
            <a:ext cx="12134850" cy="63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643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562FA6-C6EC-2020-D1F0-CDE5A64FA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6068A-70A7-A29F-CAB0-C33E1C41B5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Presentación de herramienta ESCO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43FF423-5829-1044-2BFF-A4B5E40FAA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0600" y="3162300"/>
            <a:ext cx="8763000" cy="4724400"/>
          </a:xfrm>
        </p:spPr>
        <p:txBody>
          <a:bodyPr>
            <a:normAutofit/>
          </a:bodyPr>
          <a:lstStyle/>
          <a:p>
            <a:endParaRPr lang="en-US" sz="3200" dirty="0">
              <a:solidFill>
                <a:srgbClr val="1F1E1E"/>
              </a:solidFill>
              <a:latin typeface="Red Hat Text" pitchFamily="34" charset="0"/>
              <a:ea typeface="Red Hat Text" pitchFamily="34" charset="-122"/>
              <a:cs typeface="Red Hat Text" pitchFamily="34" charset="-120"/>
            </a:endParaRPr>
          </a:p>
          <a:p>
            <a:r>
              <a:rPr lang="en-US" sz="3600" dirty="0">
                <a:solidFill>
                  <a:srgbClr val="1F1E1E"/>
                </a:solidFill>
                <a:ea typeface="Red Hat Text" pitchFamily="34" charset="-122"/>
                <a:cs typeface="Red Hat Text" pitchFamily="34" charset="-120"/>
              </a:rPr>
              <a:t>ESCO: De lo Complejo a lo </a:t>
            </a:r>
            <a:r>
              <a:rPr lang="en-US" sz="3600" dirty="0" err="1">
                <a:solidFill>
                  <a:srgbClr val="1F1E1E"/>
                </a:solidFill>
                <a:ea typeface="Red Hat Text" pitchFamily="34" charset="-122"/>
                <a:cs typeface="Red Hat Text" pitchFamily="34" charset="-120"/>
              </a:rPr>
              <a:t>Esencial</a:t>
            </a:r>
            <a:endParaRPr lang="en-US" sz="3600" dirty="0">
              <a:solidFill>
                <a:srgbClr val="1F1E1E"/>
              </a:solidFill>
              <a:ea typeface="Red Hat Text" pitchFamily="34" charset="-122"/>
              <a:cs typeface="Red Hat Text" pitchFamily="34" charset="-120"/>
            </a:endParaRPr>
          </a:p>
          <a:p>
            <a:endParaRPr lang="en-US" dirty="0">
              <a:solidFill>
                <a:srgbClr val="1F1E1E"/>
              </a:solidFill>
              <a:latin typeface="Red Hat Text" pitchFamily="34" charset="0"/>
              <a:ea typeface="Red Hat Text" pitchFamily="34" charset="-122"/>
            </a:endParaRPr>
          </a:p>
          <a:p>
            <a:endParaRPr lang="en-US" sz="3200" dirty="0"/>
          </a:p>
          <a:p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ESCO, la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Clasificación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 Europea de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Competencias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,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Cualificaciones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 y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Ocupaciones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, es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una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herramienta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ambiciosa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. Su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misión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: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clasificar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 y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conectar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ocupaciones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,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competencias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 y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conocimientos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 en </a:t>
            </a:r>
            <a:r>
              <a:rPr lang="en-US" sz="2400" dirty="0" err="1">
                <a:solidFill>
                  <a:srgbClr val="3B3535"/>
                </a:solidFill>
                <a:ea typeface="Red Hat Text"/>
                <a:cs typeface="Roboto Light" pitchFamily="34" charset="-120"/>
              </a:rPr>
              <a:t>toda</a:t>
            </a:r>
            <a:r>
              <a:rPr lang="en-US" sz="2400" dirty="0">
                <a:solidFill>
                  <a:srgbClr val="3B3535"/>
                </a:solidFill>
                <a:ea typeface="Red Hat Text"/>
                <a:cs typeface="Roboto Light" pitchFamily="34" charset="-120"/>
              </a:rPr>
              <a:t> Europa</a:t>
            </a:r>
            <a:endParaRPr lang="es-ES" sz="2400" dirty="0">
              <a:ea typeface="Red Hat Text"/>
            </a:endParaRPr>
          </a:p>
        </p:txBody>
      </p:sp>
      <p:pic>
        <p:nvPicPr>
          <p:cNvPr id="5" name="Image 0" descr="preencoded.png">
            <a:extLst>
              <a:ext uri="{FF2B5EF4-FFF2-40B4-BE49-F238E27FC236}">
                <a16:creationId xmlns:a16="http://schemas.microsoft.com/office/drawing/2014/main" id="{3E9ED28B-284D-64F0-1D2C-3FAF77D8B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00" y="171450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609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C45EA-44B4-1379-726C-4E7D062FC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8FB485-37BB-9704-42DF-7B082EF294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62BAA2-F7B4-51E8-B915-BE4D2590CE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D64CE53-5A63-D894-9AA8-A997D49E4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757362"/>
            <a:ext cx="12192000" cy="677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490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BB6C0-75F8-F3F1-5416-27A9D9F83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4668BD-EBEF-9459-0DAE-1ACD3ED024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400177E-60A0-FC2B-CA14-28BDC50325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C64C358-0167-D582-7909-0FA900657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50" y="1743075"/>
            <a:ext cx="12230100" cy="680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9328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7B1EF0-5DFA-11A2-E6E3-C0C66A141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C9F915-4984-25F2-5EAD-F978072BD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F2E79FF-C21B-4171-D45B-12ABB70956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1FCF10F-4885-E33C-E199-BCE1E4A10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362" y="1470025"/>
            <a:ext cx="12487275" cy="702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8404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895C6-8D1A-A4D9-EF6B-01BF804231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AC4E8-84A9-9493-3215-2A9DF8457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6AC15FA-4073-90FF-53FE-7B16F13CD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470024"/>
            <a:ext cx="11887200" cy="7331075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51D00A55-9C53-E080-173E-063B162D9C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3848100"/>
            <a:ext cx="3429000" cy="4038600"/>
          </a:xfrm>
        </p:spPr>
        <p:txBody>
          <a:bodyPr/>
          <a:lstStyle/>
          <a:p>
            <a:endParaRPr lang="es-ES" dirty="0"/>
          </a:p>
          <a:p>
            <a:r>
              <a:rPr lang="es-ES" dirty="0">
                <a:solidFill>
                  <a:srgbClr val="FF0000"/>
                </a:solidFill>
              </a:rPr>
              <a:t>Filtrar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Buscar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Borrador</a:t>
            </a:r>
          </a:p>
          <a:p>
            <a:endParaRPr lang="es-ES" dirty="0"/>
          </a:p>
          <a:p>
            <a:endParaRPr lang="es-ES" dirty="0"/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E9BB4BEC-38AD-2057-096B-42ADFC8EC92C}"/>
              </a:ext>
            </a:extLst>
          </p:cNvPr>
          <p:cNvCxnSpPr/>
          <p:nvPr/>
        </p:nvCxnSpPr>
        <p:spPr>
          <a:xfrm flipV="1">
            <a:off x="2895600" y="3162300"/>
            <a:ext cx="8763000" cy="167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56321495-3BF3-288E-C5B7-BD0942FFAFA0}"/>
              </a:ext>
            </a:extLst>
          </p:cNvPr>
          <p:cNvCxnSpPr/>
          <p:nvPr/>
        </p:nvCxnSpPr>
        <p:spPr>
          <a:xfrm flipV="1">
            <a:off x="2895600" y="2933700"/>
            <a:ext cx="10515600" cy="3048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0F800198-066D-8505-368B-C1ECB36701B4}"/>
              </a:ext>
            </a:extLst>
          </p:cNvPr>
          <p:cNvCxnSpPr/>
          <p:nvPr/>
        </p:nvCxnSpPr>
        <p:spPr>
          <a:xfrm flipV="1">
            <a:off x="3124200" y="1790700"/>
            <a:ext cx="13563600" cy="5334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7310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6918FE-E5F9-6E8F-08B3-7722DB344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15923BD-4094-EAD6-C1F1-61B436BEFE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6600" y="1905000"/>
            <a:ext cx="7010399" cy="6477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A24E5E2-DF85-9748-6CA7-C22E763362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5F41A42-8937-B4A9-7EF4-A8A3656327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92200" y="6972300"/>
            <a:ext cx="3505200" cy="990600"/>
          </a:xfrm>
        </p:spPr>
        <p:txBody>
          <a:bodyPr>
            <a:normAutofit lnSpcReduction="10000"/>
          </a:bodyPr>
          <a:lstStyle/>
          <a:p>
            <a:r>
              <a:rPr lang="es-ES" dirty="0">
                <a:solidFill>
                  <a:srgbClr val="FF0000"/>
                </a:solidFill>
              </a:rPr>
              <a:t>No pertenece a la colección verde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8F65DF4-CF95-C7AE-0AAD-81AECE7B0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1" y="1905000"/>
            <a:ext cx="9753599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58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412BA-EC99-2087-6413-CAC106606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DD1D10-E690-F804-801C-A5C7F3371E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0755F4F-1715-D7A3-41C0-F1922BABC3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1AB3DAD-1D95-012B-7DF5-25F96841F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562100"/>
            <a:ext cx="14097000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747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35DE5-0491-370D-8DC5-6F7381B61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3B8E86-ED4F-1132-00D3-3C8FB443C5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EA0DED6-80D5-5183-9885-24E763C15C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0A4A392-1143-B3B2-D5D4-5543F4579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312" y="1504950"/>
            <a:ext cx="14811375" cy="727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2289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85868-3930-3805-3A6E-C965837FC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A6DE8A-A235-2881-D7E0-2A6D2F35B0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ESCO en detalle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90C4A25-6EA3-70C7-4B5B-4BCB0613F6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38400" y="3009900"/>
            <a:ext cx="14782800" cy="4953000"/>
          </a:xfrm>
        </p:spPr>
        <p:txBody>
          <a:bodyPr>
            <a:normAutofit lnSpcReduction="10000"/>
          </a:bodyPr>
          <a:lstStyle/>
          <a:p>
            <a:endParaRPr lang="es-ES" sz="7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ES" sz="7200" dirty="0">
                <a:solidFill>
                  <a:schemeClr val="accent1">
                    <a:lumMod val="75000"/>
                  </a:schemeClr>
                </a:solidFill>
              </a:rPr>
              <a:t>Muchas Gracias</a:t>
            </a:r>
          </a:p>
          <a:p>
            <a:endParaRPr lang="es-ES" sz="72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ES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ES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8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oformacion@fundae.es</a:t>
            </a:r>
          </a:p>
        </p:txBody>
      </p:sp>
    </p:spTree>
    <p:extLst>
      <p:ext uri="{BB962C8B-B14F-4D97-AF65-F5344CB8AC3E}">
        <p14:creationId xmlns:p14="http://schemas.microsoft.com/office/powerpoint/2010/main" val="3527419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6764D1-2DB0-27DA-0EEF-B15CB0B8EF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8CB5FC-00E0-FCA6-B2FD-2D6EB7C921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Presentación de herramienta ESCO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B0466F1-BA7B-2575-B97E-A24F328884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4800" y="2528886"/>
            <a:ext cx="7362825" cy="4924425"/>
          </a:xfrm>
        </p:spPr>
        <p:txBody>
          <a:bodyPr>
            <a:normAutofit/>
          </a:bodyPr>
          <a:lstStyle/>
          <a:p>
            <a:endParaRPr lang="en-US" sz="3600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09C56CF6-64FE-952D-D585-CF1D854DE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562100"/>
            <a:ext cx="457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2F1D50-8853-9F61-CA84-22E537B36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0" y="2171701"/>
            <a:ext cx="7362825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54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0DE3D-3D4A-6821-0819-69B98CBEA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AA1C8D-23F1-DE4E-7A5F-36C8022DD8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Presentación de herramienta ESCO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FC9469-BAAD-FE28-97AB-676B6BB830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1866900"/>
            <a:ext cx="11582400" cy="6553200"/>
          </a:xfrm>
        </p:spPr>
        <p:txBody>
          <a:bodyPr>
            <a:normAutofit/>
          </a:bodyPr>
          <a:lstStyle/>
          <a:p>
            <a:endParaRPr lang="es-ES" dirty="0"/>
          </a:p>
          <a:p>
            <a:r>
              <a:rPr lang="es-ES" sz="3600" dirty="0">
                <a:solidFill>
                  <a:schemeClr val="accent1">
                    <a:lumMod val="75000"/>
                  </a:schemeClr>
                </a:solidFill>
              </a:rPr>
              <a:t>¿Qué hemos hecho?</a:t>
            </a:r>
          </a:p>
          <a:p>
            <a:pPr marL="514350" indent="-514350">
              <a:buAutoNum type="alphaUcParenR"/>
            </a:pPr>
            <a:r>
              <a:rPr lang="es-ES" dirty="0">
                <a:solidFill>
                  <a:schemeClr val="tx1"/>
                </a:solidFill>
              </a:rPr>
              <a:t>Simplificación de terminología:</a:t>
            </a:r>
          </a:p>
          <a:p>
            <a:pPr marL="457200" indent="-457200">
              <a:buFontTx/>
              <a:buChar char="-"/>
            </a:pPr>
            <a:r>
              <a:rPr lang="es-ES" sz="2800" dirty="0">
                <a:solidFill>
                  <a:schemeClr val="tx1"/>
                </a:solidFill>
              </a:rPr>
              <a:t>Competencias</a:t>
            </a:r>
          </a:p>
          <a:p>
            <a:pPr marL="457200" indent="-457200">
              <a:buFontTx/>
              <a:buChar char="-"/>
            </a:pPr>
            <a:r>
              <a:rPr lang="es-ES" sz="2800" dirty="0">
                <a:solidFill>
                  <a:schemeClr val="tx1"/>
                </a:solidFill>
              </a:rPr>
              <a:t>Conocimientos</a:t>
            </a:r>
          </a:p>
          <a:p>
            <a:pPr marL="457200" indent="-457200">
              <a:buFontTx/>
              <a:buChar char="-"/>
            </a:pPr>
            <a:r>
              <a:rPr lang="es-ES" sz="2800" dirty="0">
                <a:solidFill>
                  <a:schemeClr val="tx1"/>
                </a:solidFill>
              </a:rPr>
              <a:t>Ocupaciones</a:t>
            </a:r>
          </a:p>
          <a:p>
            <a:r>
              <a:rPr lang="es-ES" dirty="0">
                <a:solidFill>
                  <a:schemeClr val="tx1"/>
                </a:solidFill>
              </a:rPr>
              <a:t>B) Aclarar relaciones entre los términos:</a:t>
            </a:r>
          </a:p>
          <a:p>
            <a:pPr marL="457200" indent="-457200">
              <a:buFontTx/>
              <a:buChar char="-"/>
            </a:pPr>
            <a:r>
              <a:rPr lang="es-ES" sz="2800" dirty="0">
                <a:solidFill>
                  <a:schemeClr val="tx1"/>
                </a:solidFill>
              </a:rPr>
              <a:t>Buscador intuitivo</a:t>
            </a:r>
          </a:p>
          <a:p>
            <a:pPr marL="457200" indent="-457200">
              <a:buFontTx/>
              <a:buChar char="-"/>
            </a:pPr>
            <a:r>
              <a:rPr lang="es-ES" sz="2800" dirty="0">
                <a:solidFill>
                  <a:schemeClr val="tx1"/>
                </a:solidFill>
              </a:rPr>
              <a:t>Visualización de las relaciones </a:t>
            </a:r>
          </a:p>
          <a:p>
            <a:r>
              <a:rPr lang="es-ES" dirty="0">
                <a:solidFill>
                  <a:schemeClr val="tx1"/>
                </a:solidFill>
              </a:rPr>
              <a:t>C) Diseñar rutas en función de los intereses de los usuarios </a:t>
            </a:r>
          </a:p>
          <a:p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larificar: Más de 813 ilustraciones y dibujos de stock con licencia libres  de regalías | Shutterstock">
            <a:extLst>
              <a:ext uri="{FF2B5EF4-FFF2-40B4-BE49-F238E27FC236}">
                <a16:creationId xmlns:a16="http://schemas.microsoft.com/office/drawing/2014/main" id="{68C3C318-24E6-1B31-74FA-DD4B195C2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45" y="32385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484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DF6B9-D212-455D-881E-24C1AF195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7D77362A-3170-75D6-8A49-AE8C5538B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0" y="1591983"/>
            <a:ext cx="4572000" cy="685929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F1E31D52-338B-14A8-AB47-2EBB98884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62200" y="1866900"/>
            <a:ext cx="8763000" cy="6553200"/>
          </a:xfrm>
        </p:spPr>
        <p:txBody>
          <a:bodyPr>
            <a:normAutofit/>
          </a:bodyPr>
          <a:lstStyle/>
          <a:p>
            <a:r>
              <a:rPr lang="en-US" sz="4000" b="1" kern="0" spc="-102" dirty="0">
                <a:solidFill>
                  <a:schemeClr val="accent1">
                    <a:lumMod val="75000"/>
                  </a:schemeClr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Impacto y </a:t>
            </a:r>
            <a:r>
              <a:rPr lang="en-US" sz="4000" b="1" kern="0" spc="-102" dirty="0" err="1">
                <a:solidFill>
                  <a:schemeClr val="accent1">
                    <a:lumMod val="75000"/>
                  </a:schemeClr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Alcance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ES" dirty="0">
                <a:solidFill>
                  <a:schemeClr val="tx1"/>
                </a:solidFill>
              </a:rPr>
              <a:t>Personas</a:t>
            </a:r>
          </a:p>
          <a:p>
            <a:r>
              <a:rPr lang="es-ES" sz="2400" dirty="0">
                <a:solidFill>
                  <a:schemeClr val="tx1"/>
                </a:solidFill>
              </a:rPr>
              <a:t>Apoyo para planificar y desarrollar trayectorias profesionales</a:t>
            </a:r>
          </a:p>
          <a:p>
            <a:endParaRPr lang="es-ES" dirty="0">
              <a:solidFill>
                <a:schemeClr val="tx1"/>
              </a:solidFill>
            </a:endParaRPr>
          </a:p>
          <a:p>
            <a:r>
              <a:rPr lang="es-ES" dirty="0">
                <a:solidFill>
                  <a:schemeClr val="tx1"/>
                </a:solidFill>
              </a:rPr>
              <a:t>Empresas</a:t>
            </a:r>
          </a:p>
          <a:p>
            <a:r>
              <a:rPr lang="es-ES" sz="2400" dirty="0">
                <a:solidFill>
                  <a:schemeClr val="tx1"/>
                </a:solidFill>
              </a:rPr>
              <a:t>Identificación de competencias clave para formación y contratación</a:t>
            </a:r>
          </a:p>
          <a:p>
            <a:endParaRPr lang="es-ES" dirty="0">
              <a:solidFill>
                <a:schemeClr val="tx1"/>
              </a:solidFill>
            </a:endParaRPr>
          </a:p>
          <a:p>
            <a:r>
              <a:rPr lang="es-ES" dirty="0">
                <a:solidFill>
                  <a:schemeClr val="tx1"/>
                </a:solidFill>
              </a:rPr>
              <a:t>Instituciones Públicas</a:t>
            </a:r>
          </a:p>
          <a:p>
            <a:r>
              <a:rPr lang="es-ES" sz="2400" dirty="0">
                <a:solidFill>
                  <a:schemeClr val="tx1"/>
                </a:solidFill>
              </a:rPr>
              <a:t>Herramienta estratégica para diseñar políticas de empleo y formación 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F2BC82F-9DA2-07E4-79EB-E912A23FB0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Presentación de herramienta ESCO</a:t>
            </a:r>
          </a:p>
        </p:txBody>
      </p:sp>
      <p:pic>
        <p:nvPicPr>
          <p:cNvPr id="6" name="Gráfico 5" descr="Flecha derecha con relleno sólido">
            <a:extLst>
              <a:ext uri="{FF2B5EF4-FFF2-40B4-BE49-F238E27FC236}">
                <a16:creationId xmlns:a16="http://schemas.microsoft.com/office/drawing/2014/main" id="{105BC787-4703-6317-D887-6C9D2B19CA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85454" y="3025487"/>
            <a:ext cx="914400" cy="914400"/>
          </a:xfrm>
          <a:prstGeom prst="rect">
            <a:avLst/>
          </a:prstGeom>
        </p:spPr>
      </p:pic>
      <p:pic>
        <p:nvPicPr>
          <p:cNvPr id="7" name="Gráfico 6" descr="Flecha derecha con relleno sólido">
            <a:extLst>
              <a:ext uri="{FF2B5EF4-FFF2-40B4-BE49-F238E27FC236}">
                <a16:creationId xmlns:a16="http://schemas.microsoft.com/office/drawing/2014/main" id="{323394D3-BF70-B384-A8AA-DB3CD607C2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09700" y="4714008"/>
            <a:ext cx="914400" cy="914400"/>
          </a:xfrm>
          <a:prstGeom prst="rect">
            <a:avLst/>
          </a:prstGeom>
        </p:spPr>
      </p:pic>
      <p:pic>
        <p:nvPicPr>
          <p:cNvPr id="8" name="Gráfico 7" descr="Flecha derecha con relleno sólido">
            <a:extLst>
              <a:ext uri="{FF2B5EF4-FFF2-40B4-BE49-F238E27FC236}">
                <a16:creationId xmlns:a16="http://schemas.microsoft.com/office/drawing/2014/main" id="{74095377-E1CA-7B0F-35E6-0CA1532ABF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50818" y="644755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476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795D4-F978-DAEA-443E-C56C00335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2A349-83F3-28D9-55CC-AF0FF32E94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Cómo llegar al buscador ESCO FUNDAE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41F3E47-2F76-7DDC-1743-FFBDCD83FB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FBCE391-3A16-F902-F0B4-189EEE4A4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095500"/>
            <a:ext cx="14477999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958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B5CEF9-B3E2-4382-8D2A-F508AAAD41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Cómo llegar al buscador ESCO FUNDAE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22AFBCF-58D7-4206-9701-ADDF343F6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B458BFF-9933-D269-49C6-755474ED1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999" y="2085975"/>
            <a:ext cx="14706601" cy="611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228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B5CEF9-B3E2-4382-8D2A-F508AAAD41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Cómo llegar al buscador ESCO FUNDAE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22AFBCF-58D7-4206-9701-ADDF343F6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3848100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3DE5999-D6B0-DFD9-81F6-5FCC36F4D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714499"/>
            <a:ext cx="10972800" cy="708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335291"/>
      </p:ext>
    </p:extLst>
  </p:cSld>
  <p:clrMapOvr>
    <a:masterClrMapping/>
  </p:clrMapOvr>
</p:sld>
</file>

<file path=ppt/theme/theme1.xml><?xml version="1.0" encoding="utf-8"?>
<a:theme xmlns:a="http://schemas.openxmlformats.org/drawingml/2006/main" name="nuevo logo sep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929</TotalTime>
  <Words>427</Words>
  <Application>Microsoft Office PowerPoint</Application>
  <PresentationFormat>Personalizado</PresentationFormat>
  <Paragraphs>127</Paragraphs>
  <Slides>37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37</vt:i4>
      </vt:variant>
    </vt:vector>
  </HeadingPairs>
  <TitlesOfParts>
    <vt:vector size="50" baseType="lpstr">
      <vt:lpstr>Calibri</vt:lpstr>
      <vt:lpstr>Aptos</vt:lpstr>
      <vt:lpstr>Arial</vt:lpstr>
      <vt:lpstr>Red Hat Text</vt:lpstr>
      <vt:lpstr>Malgun Gothic</vt:lpstr>
      <vt:lpstr>Roboto Light</vt:lpstr>
      <vt:lpstr>Times New Roman</vt:lpstr>
      <vt:lpstr>Inter</vt:lpstr>
      <vt:lpstr>Calibri Light</vt:lpstr>
      <vt:lpstr>Inter Bold</vt:lpstr>
      <vt:lpstr>nuevo logo sepe</vt:lpstr>
      <vt:lpstr>1_Diseño personalizado</vt:lpstr>
      <vt:lpstr>Diseño personalizado</vt:lpstr>
      <vt:lpstr>Presentación de PowerPoint</vt:lpstr>
      <vt:lpstr>Presentación de herramienta ESCO</vt:lpstr>
      <vt:lpstr>Presentación de herramienta ESCO</vt:lpstr>
      <vt:lpstr>Presentación de herramienta ESCO</vt:lpstr>
      <vt:lpstr>Presentación de herramienta ESCO</vt:lpstr>
      <vt:lpstr>Presentación de herramienta ESCO</vt:lpstr>
      <vt:lpstr>Cómo llegar al buscador ESCO FUNDAE</vt:lpstr>
      <vt:lpstr>Cómo llegar al buscador ESCO FUNDAE</vt:lpstr>
      <vt:lpstr>Cómo llegar al buscador ESCO FUNDAE</vt:lpstr>
      <vt:lpstr>Cómo llegar al buscador ESCO FUNDAE</vt:lpstr>
      <vt:lpstr>Cómo llegar al buscador ESCO FUNDAE</vt:lpstr>
      <vt:lpstr>ESCO ¿Qué es?</vt:lpstr>
      <vt:lpstr>Buscador ESCO </vt:lpstr>
      <vt:lpstr>Buscador ESCO </vt:lpstr>
      <vt:lpstr>Buscador ESCO </vt:lpstr>
      <vt:lpstr>Buscador ESCO </vt:lpstr>
      <vt:lpstr>Buscador ESCO </vt:lpstr>
      <vt:lpstr>Buscador ESCO </vt:lpstr>
      <vt:lpstr>Buscador ESCO </vt:lpstr>
      <vt:lpstr>Buscador ESCO </vt:lpstr>
      <vt:lpstr>Buscador ESCO </vt:lpstr>
      <vt:lpstr>ESCO en detalle</vt:lpstr>
      <vt:lpstr>ESCO en detalle</vt:lpstr>
      <vt:lpstr>ESCO en detalle</vt:lpstr>
      <vt:lpstr>ESCO en detalle</vt:lpstr>
      <vt:lpstr>ESCO en detalle</vt:lpstr>
      <vt:lpstr>ESCO en detalle</vt:lpstr>
      <vt:lpstr>ESCO en detalle</vt:lpstr>
      <vt:lpstr>ESCO en detalle</vt:lpstr>
      <vt:lpstr>ESCO en detalle</vt:lpstr>
      <vt:lpstr>ESCO en detalle</vt:lpstr>
      <vt:lpstr>ESCO en detalle</vt:lpstr>
      <vt:lpstr>ESCO en detalle</vt:lpstr>
      <vt:lpstr>ESCO en detalle</vt:lpstr>
      <vt:lpstr>ESCO en detalle</vt:lpstr>
      <vt:lpstr>ESCO en detalle</vt:lpstr>
      <vt:lpstr>ESCO en detalle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Datos sector audiovisual.pptx</dc:title>
  <dc:creator>Daniela Elena Saputi</dc:creator>
  <cp:lastModifiedBy>María Almudena Mazuelas Esteban</cp:lastModifiedBy>
  <cp:revision>25</cp:revision>
  <cp:lastPrinted>2025-06-02T09:28:54Z</cp:lastPrinted>
  <dcterms:created xsi:type="dcterms:W3CDTF">2006-08-16T00:00:00Z</dcterms:created>
  <dcterms:modified xsi:type="dcterms:W3CDTF">2025-06-02T17:13:59Z</dcterms:modified>
  <dc:identifier>DAF9VU8NHU4</dc:identifier>
</cp:coreProperties>
</file>