
<file path=[Content_Types].xml><?xml version="1.0" encoding="utf-8"?>
<Types xmlns="http://schemas.openxmlformats.org/package/2006/content-types">
  <!--cleaned_by_fortinet--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15144" r:id="rId3"/>
    <p:sldId id="15153" r:id="rId4"/>
    <p:sldId id="15156" r:id="rId5"/>
    <p:sldId id="15154" r:id="rId6"/>
    <p:sldId id="15155" r:id="rId7"/>
    <p:sldId id="15152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F2FD"/>
    <a:srgbClr val="15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33B92-1688-4C86-87E2-992A838C0D32}" type="datetimeFigureOut">
              <a:rPr lang="es-ES" smtClean="0"/>
              <a:t>24/02/2026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705C1-6ECA-40A9-B278-B00A0A91B8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018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2-CAPÍTULO">
    <p:bg>
      <p:bgPr>
        <a:solidFill>
          <a:srgbClr val="1544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>
            <a:extLst>
              <a:ext uri="{FF2B5EF4-FFF2-40B4-BE49-F238E27FC236}">
                <a16:creationId xmlns:a16="http://schemas.microsoft.com/office/drawing/2014/main" id="{38A53240-5380-44BD-875C-F37403D5DA3B}"/>
              </a:ext>
            </a:extLst>
          </p:cNvPr>
          <p:cNvSpPr/>
          <p:nvPr userDrawn="1"/>
        </p:nvSpPr>
        <p:spPr>
          <a:xfrm>
            <a:off x="1100690" y="3067788"/>
            <a:ext cx="10286564" cy="30479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s-ES" sz="4762" dirty="0">
              <a:solidFill>
                <a:schemeClr val="bg1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2BD2E733-92B0-49F0-BA6A-767543F78A1A}"/>
              </a:ext>
            </a:extLst>
          </p:cNvPr>
          <p:cNvCxnSpPr>
            <a:cxnSpLocks/>
          </p:cNvCxnSpPr>
          <p:nvPr userDrawn="1"/>
        </p:nvCxnSpPr>
        <p:spPr>
          <a:xfrm>
            <a:off x="1059081" y="1715242"/>
            <a:ext cx="0" cy="2848213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o 10">
            <a:extLst>
              <a:ext uri="{FF2B5EF4-FFF2-40B4-BE49-F238E27FC236}">
                <a16:creationId xmlns:a16="http://schemas.microsoft.com/office/drawing/2014/main" id="{5AB37B51-8B42-443B-B7E1-3F2A1A8B743D}"/>
              </a:ext>
            </a:extLst>
          </p:cNvPr>
          <p:cNvGrpSpPr/>
          <p:nvPr userDrawn="1"/>
        </p:nvGrpSpPr>
        <p:grpSpPr>
          <a:xfrm>
            <a:off x="6466516" y="5931321"/>
            <a:ext cx="5504537" cy="659325"/>
            <a:chOff x="5964071" y="5547706"/>
            <a:chExt cx="5201358" cy="623001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B0922C7-8D13-403C-B8A8-AFD86065FC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8843749" y="5575984"/>
              <a:ext cx="2321680" cy="57461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BAAD97A4-2070-4B4A-A78F-2B19DB8CE4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964071" y="5547706"/>
              <a:ext cx="2840886" cy="623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225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A78FF80A-DE38-496D-A0C8-322D29EE1F3D}"/>
              </a:ext>
            </a:extLst>
          </p:cNvPr>
          <p:cNvCxnSpPr/>
          <p:nvPr userDrawn="1"/>
        </p:nvCxnSpPr>
        <p:spPr>
          <a:xfrm>
            <a:off x="873323" y="6311104"/>
            <a:ext cx="0" cy="360000"/>
          </a:xfrm>
          <a:prstGeom prst="line">
            <a:avLst/>
          </a:prstGeom>
          <a:ln w="25400">
            <a:solidFill>
              <a:srgbClr val="1544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370B0C3-591D-40C0-8112-2F2C7F939F43}"/>
              </a:ext>
            </a:extLst>
          </p:cNvPr>
          <p:cNvSpPr txBox="1">
            <a:spLocks/>
          </p:cNvSpPr>
          <p:nvPr userDrawn="1"/>
        </p:nvSpPr>
        <p:spPr>
          <a:xfrm>
            <a:off x="872543" y="6319420"/>
            <a:ext cx="5400000" cy="360000"/>
          </a:xfrm>
          <a:prstGeom prst="rect">
            <a:avLst/>
          </a:prstGeom>
        </p:spPr>
        <p:txBody>
          <a:bodyPr lIns="180000" tIns="0" rIns="0" bIns="0" anchor="ctr" anchorCtr="0"/>
          <a:lstStyle>
            <a:defPPr>
              <a:defRPr lang="es-ES"/>
            </a:defPPr>
            <a:lvl1pPr marL="0" algn="l" defTabSz="783598" rtl="0" eaLnBrk="1" latinLnBrk="0" hangingPunct="1">
              <a:defRPr sz="1200" kern="1200">
                <a:solidFill>
                  <a:srgbClr val="15448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defRPr>
            </a:lvl1pPr>
            <a:lvl2pPr marL="391799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3598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5396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7195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58995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50794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2592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34391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154481"/>
                </a:solidFill>
              </a:rPr>
              <a:t>DINAMO </a:t>
            </a:r>
            <a:r>
              <a:rPr lang="en-US" dirty="0" err="1">
                <a:solidFill>
                  <a:srgbClr val="154481"/>
                </a:solidFill>
              </a:rPr>
              <a:t>Galería</a:t>
            </a:r>
            <a:r>
              <a:rPr lang="en-US" dirty="0">
                <a:solidFill>
                  <a:srgbClr val="154481"/>
                </a:solidFill>
              </a:rPr>
              <a:t> de </a:t>
            </a:r>
            <a:r>
              <a:rPr lang="en-US" dirty="0" err="1">
                <a:solidFill>
                  <a:srgbClr val="154481"/>
                </a:solidFill>
              </a:rPr>
              <a:t>vídeos</a:t>
            </a:r>
            <a:endParaRPr lang="en-US" dirty="0">
              <a:solidFill>
                <a:srgbClr val="15448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C93444-0540-490F-B2A7-B522E165F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3" y="6311104"/>
            <a:ext cx="864779" cy="360000"/>
          </a:xfrm>
          <a:prstGeom prst="rect">
            <a:avLst/>
          </a:prstGeom>
        </p:spPr>
        <p:txBody>
          <a:bodyPr lIns="0" tIns="0" rIns="180000" bIns="0" anchor="ctr" anchorCtr="0"/>
          <a:lstStyle>
            <a:lvl1pPr algn="r">
              <a:defRPr sz="1400">
                <a:solidFill>
                  <a:srgbClr val="15448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99AF3C8F-7117-4A4B-A8D1-07A01843BF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099" y="5999020"/>
            <a:ext cx="2747456" cy="68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2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8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
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
	<Relationship Id="rId3" Type="http://schemas.openxmlformats.org/officeDocument/2006/relationships/hyperlink" Target="http://?" TargetMode="External"/>
	<Relationship Id="rId2" Type="http://schemas.openxmlformats.org/officeDocument/2006/relationships/image" Target="../media/image5.png"/>
	<Relationship Id="rId1" Type="http://schemas.openxmlformats.org/officeDocument/2006/relationships/slideLayout" Target="../slideLayouts/slideLayout2.xml"/>
	<Relationship Id="rId5" Type="http://schemas.openxmlformats.org/officeDocument/2006/relationships/image" Target="../media/image7.svg"/>
	<Relationship Id="rId4" Type="http://schemas.openxmlformats.org/officeDocument/2006/relationships/image" Target="../media/image6.png"/>
</Relationships>
</file>

<file path=ppt/slides/_rels/slide4.xml.rels><?xml version="1.0" encoding="UTF-8" standalone="yes"?>
<Relationships xmlns="http://schemas.openxmlformats.org/package/2006/relationships">
	<Relationship Id="rId8" Type="http://schemas.openxmlformats.org/officeDocument/2006/relationships/image" Target="../media/image11.png"/>
	<Relationship Id="rId3" Type="http://schemas.openxmlformats.org/officeDocument/2006/relationships/image" Target="../media/image8.png"/>
	<Relationship Id="rId7" Type="http://schemas.openxmlformats.org/officeDocument/2006/relationships/hyperlink" Target="http://?" TargetMode="External"/>
	<Relationship Id="rId2" Type="http://schemas.openxmlformats.org/officeDocument/2006/relationships/slideLayout" Target="../slideLayouts/slideLayout2.xml"/>
	<Relationship Id="rId1" Type="http://schemas.openxmlformats.org/officeDocument/2006/relationships/themeOverride" Target="../theme/themeOverride1.xml"/>
	<Relationship Id="rId6" Type="http://schemas.openxmlformats.org/officeDocument/2006/relationships/image" Target="../media/image10.png"/>
	<Relationship Id="rId5" Type="http://schemas.openxmlformats.org/officeDocument/2006/relationships/image" Target="../media/image9.png"/>
	<Relationship Id="rId4" Type="http://schemas.openxmlformats.org/officeDocument/2006/relationships/hyperlink" Target="http://?" TargetMode="External"/>
</Relationships>
</file>

<file path=ppt/slides/_rels/slide5.xml.rels><?xml version="1.0" encoding="UTF-8" standalone="yes"?>
<Relationships xmlns="http://schemas.openxmlformats.org/package/2006/relationships">
	<Relationship Id="rId3" Type="http://schemas.openxmlformats.org/officeDocument/2006/relationships/hyperlink" Target="http://?" TargetMode="External"/>
	<Relationship Id="rId7" Type="http://schemas.openxmlformats.org/officeDocument/2006/relationships/hyperlink" Target="http://?" TargetMode="External"/>
	<Relationship Id="rId2" Type="http://schemas.openxmlformats.org/officeDocument/2006/relationships/image" Target="../media/image12.png"/>
	<Relationship Id="rId1" Type="http://schemas.openxmlformats.org/officeDocument/2006/relationships/slideLayout" Target="../slideLayouts/slideLayout2.xml"/>
	<Relationship Id="rId6" Type="http://schemas.openxmlformats.org/officeDocument/2006/relationships/image" Target="../media/image15.png"/>
	<Relationship Id="rId5" Type="http://schemas.openxmlformats.org/officeDocument/2006/relationships/image" Target="../media/image14.png"/>
	<Relationship Id="rId4" Type="http://schemas.openxmlformats.org/officeDocument/2006/relationships/image" Target="../media/image13.png"/>
</Relationships>
</file>

<file path=ppt/slides/_rels/slide6.xml.rels><?xml version="1.0" encoding="UTF-8" standalone="yes"?>
<Relationships xmlns="http://schemas.openxmlformats.org/package/2006/relationships">
	<Relationship Id="rId8" Type="http://schemas.openxmlformats.org/officeDocument/2006/relationships/hyperlink" Target="http://?" TargetMode="External"/>
	<Relationship Id="rId3" Type="http://schemas.openxmlformats.org/officeDocument/2006/relationships/hyperlink" Target="http://?" TargetMode="External"/>
	<Relationship Id="rId7" Type="http://schemas.openxmlformats.org/officeDocument/2006/relationships/image" Target="../media/image18.png"/>
	<Relationship Id="rId12" Type="http://schemas.openxmlformats.org/officeDocument/2006/relationships/image" Target="../media/image21.png"/>
	<Relationship Id="rId2" Type="http://schemas.openxmlformats.org/officeDocument/2006/relationships/hyperlink" Target="http://?" TargetMode="External"/>
	<Relationship Id="rId1" Type="http://schemas.openxmlformats.org/officeDocument/2006/relationships/slideLayout" Target="../slideLayouts/slideLayout2.xml"/>
	<Relationship Id="rId6" Type="http://schemas.openxmlformats.org/officeDocument/2006/relationships/image" Target="../media/image17.png"/>
	<Relationship Id="rId11" Type="http://schemas.openxmlformats.org/officeDocument/2006/relationships/image" Target="../media/image20.png"/>
	<Relationship Id="rId5" Type="http://schemas.openxmlformats.org/officeDocument/2006/relationships/image" Target="../media/image13.png"/>
	<Relationship Id="rId10" Type="http://schemas.openxmlformats.org/officeDocument/2006/relationships/hyperlink" Target="http://?" TargetMode="External"/>
	<Relationship Id="rId4" Type="http://schemas.openxmlformats.org/officeDocument/2006/relationships/image" Target="../media/image16.png"/>
	<Relationship Id="rId9" Type="http://schemas.openxmlformats.org/officeDocument/2006/relationships/image" Target="../media/image19.png"/>
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D096170-CA49-4525-9F66-5DDF4E5C360C}"/>
              </a:ext>
            </a:extLst>
          </p:cNvPr>
          <p:cNvGrpSpPr/>
          <p:nvPr/>
        </p:nvGrpSpPr>
        <p:grpSpPr>
          <a:xfrm>
            <a:off x="1342342" y="797320"/>
            <a:ext cx="9255988" cy="4192231"/>
            <a:chOff x="1221573" y="1849742"/>
            <a:chExt cx="9255988" cy="4192231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A7317C74-1C71-44A9-ADFB-1EE54B4C7FAC}"/>
                </a:ext>
              </a:extLst>
            </p:cNvPr>
            <p:cNvSpPr txBox="1"/>
            <p:nvPr/>
          </p:nvSpPr>
          <p:spPr>
            <a:xfrm>
              <a:off x="1378326" y="1849742"/>
              <a:ext cx="9099235" cy="14059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80000"/>
                </a:lnSpc>
              </a:pPr>
              <a:r>
                <a:rPr lang="es-ES" sz="8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DINAMO</a:t>
              </a:r>
            </a:p>
            <a:p>
              <a:pPr algn="ctr">
                <a:lnSpc>
                  <a:spcPct val="80000"/>
                </a:lnSpc>
              </a:pPr>
              <a:endParaRPr lang="es-ES" sz="5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s-ES" sz="5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Galería de vídeos para el asesoramiento a las empresas</a:t>
              </a:r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396EB3D6-EF07-4440-AA47-0549B2607793}"/>
                </a:ext>
              </a:extLst>
            </p:cNvPr>
            <p:cNvSpPr txBox="1"/>
            <p:nvPr/>
          </p:nvSpPr>
          <p:spPr>
            <a:xfrm>
              <a:off x="1221573" y="5541235"/>
              <a:ext cx="5074867" cy="5007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80000"/>
                </a:lnSpc>
              </a:pPr>
              <a:r>
                <a:rPr lang="es-ES" dirty="0">
                  <a:solidFill>
                    <a:schemeClr val="bg1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24</a:t>
              </a:r>
              <a:r>
                <a:rPr lang="es-ES" sz="1800" dirty="0">
                  <a:solidFill>
                    <a:schemeClr val="bg1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 de febrero 2026</a:t>
              </a:r>
            </a:p>
          </p:txBody>
        </p:sp>
      </p:grpSp>
      <p:sp>
        <p:nvSpPr>
          <p:cNvPr name="___" id="4"/>
          <p:cNvSpPr txBox="1"/>
          <p:nvPr/>
        </p:nvSpPr>
        <p:spPr>
          <a:xfrm>
            <a:off y="685800" x="609600"/>
            <a:ext cy="2662267" cx="8001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rtlCol="0" wrap="square">
            <a:spAutoFit/>
          </a:bodyPr>
          <a:lstStyle/>
          <a:p>
            <a:endParaRPr lang="en-US" smtClean="0" dirty="0" b="1" sz="1900">
              <a:solidFill>
                <a:srgbClr val="FF0000"/>
              </a:solidFill>
            </a:endParaRPr>
          </a:p>
          <a:p>
            <a:r>
              <a:rPr lang="en-US" smtClean="0" dirty="0" b="1" sz="1900">
                <a:solidFill>
                  <a:srgbClr val="FF0000"/>
                </a:solidFill>
              </a:rPr>
              <a:t>This file has been cleaned of potential threats. </a:t>
            </a:r>
          </a:p>
          <a:p>
            <a:endParaRPr lang="en-US" smtClean="0" dirty="0" b="1" sz="1900">
              <a:solidFill>
                <a:srgbClr val="FF0000"/>
              </a:solidFill>
            </a:endParaRPr>
          </a:p>
          <a:p>
            <a:r>
              <a:rPr lang="en-US" smtClean="0" dirty="0" b="1" sz="1900">
                <a:solidFill>
                  <a:srgbClr val="FF0000"/>
                </a:solidFill>
              </a:rPr>
              <a:t>If you confirm that the file is coming from a trusted source, you can send the following SHA-256 hash value to your admin for the original file.</a:t>
            </a:r>
          </a:p>
          <a:p>
            <a:endParaRPr lang="en-US" smtClean="0" dirty="0" b="1">
              <a:solidFill>
                <a:srgbClr val="FF0000"/>
              </a:solidFill>
            </a:endParaRPr>
          </a:p>
          <a:p>
            <a:r>
              <a:rPr lang="en-US" smtClean="0" dirty="0"/>
              <a:t>0cf1190867d31bf5b50f8c6d9fcf9fac6c8af5070fb6df251930f699a86e8e39</a:t>
            </a:r>
            <a:endParaRPr lang="en-US" smtClean="0" dirty="0"/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9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9293C6B4-56F6-8681-2683-3F52403408FD}"/>
              </a:ext>
            </a:extLst>
          </p:cNvPr>
          <p:cNvSpPr/>
          <p:nvPr/>
        </p:nvSpPr>
        <p:spPr>
          <a:xfrm>
            <a:off x="380983" y="360126"/>
            <a:ext cx="312586" cy="65139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defTabSz="609646">
              <a:defRPr/>
            </a:pPr>
            <a:r>
              <a:rPr lang="es-ES" sz="4233" b="1" dirty="0">
                <a:solidFill>
                  <a:srgbClr val="15448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AC88B9D-8A39-4C95-BAD9-97C44086B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84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C3CA96A8-22C5-6EBC-850A-28C0DBE3EFCB}"/>
              </a:ext>
            </a:extLst>
          </p:cNvPr>
          <p:cNvSpPr txBox="1"/>
          <p:nvPr/>
        </p:nvSpPr>
        <p:spPr>
          <a:xfrm>
            <a:off x="666722" y="1623574"/>
            <a:ext cx="4952790" cy="417008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23" defTabSz="1222705">
              <a:spcBef>
                <a:spcPts val="1338"/>
              </a:spcBef>
              <a:buClr>
                <a:schemeClr val="tx1">
                  <a:lumMod val="50000"/>
                  <a:lumOff val="50000"/>
                </a:schemeClr>
              </a:buClr>
            </a:pPr>
            <a:endParaRPr lang="es-ES" sz="1482" kern="0" dirty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BFAA90F-5518-4B00-A917-C99048022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322" y="343729"/>
            <a:ext cx="10149812" cy="517543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E7B47D9-F28D-4444-A718-63ADABF9883A}"/>
              </a:ext>
            </a:extLst>
          </p:cNvPr>
          <p:cNvSpPr txBox="1"/>
          <p:nvPr/>
        </p:nvSpPr>
        <p:spPr>
          <a:xfrm>
            <a:off x="3358631" y="5610774"/>
            <a:ext cx="6061167" cy="365760"/>
          </a:xfrm>
          <a:prstGeom prst="rect">
            <a:avLst/>
          </a:prstGeom>
          <a:solidFill>
            <a:schemeClr val="accent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https://redcoe.sistemanacionalempleo.es/red-coe/Videos.html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Gráfico 6" descr="Internet">
            <a:extLst>
              <a:ext uri="{FF2B5EF4-FFF2-40B4-BE49-F238E27FC236}">
                <a16:creationId xmlns:a16="http://schemas.microsoft.com/office/drawing/2014/main" id="{64815B2C-47A1-471F-9727-130F2DEBB2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68730" y="53967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8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5D5EC55-5724-4DD8-8D16-2363E3369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56" y="1222950"/>
            <a:ext cx="7112110" cy="421311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B09398C-2825-4D43-BDED-5C810FD67860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</a:rPr>
              <a:t>ÁREA 1: MODALIDADES DE CONTRATOS LABORALES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8E346C3-7F1D-4E13-A180-F7D73C4FF60F}"/>
              </a:ext>
            </a:extLst>
          </p:cNvPr>
          <p:cNvSpPr/>
          <p:nvPr/>
        </p:nvSpPr>
        <p:spPr>
          <a:xfrm>
            <a:off x="1480456" y="701694"/>
            <a:ext cx="4632959" cy="34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solidFill>
                  <a:srgbClr val="242424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ES" sz="1600" u="sng" dirty="0">
                <a:solidFill>
                  <a:srgbClr val="0563C1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Vídeos sobre tipos de contratos | Red COE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D6D383D-2466-4824-A3AC-05DBF553B5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841" y="646573"/>
            <a:ext cx="502959" cy="50295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8F86BCF-EA2C-42DB-9558-C51F8350AC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1073" y="1287069"/>
            <a:ext cx="4797968" cy="132294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E2B06F9E-ADA8-499D-80F5-951EC96ECBA2}"/>
              </a:ext>
            </a:extLst>
          </p:cNvPr>
          <p:cNvSpPr/>
          <p:nvPr/>
        </p:nvSpPr>
        <p:spPr>
          <a:xfrm>
            <a:off x="7863839" y="3235625"/>
            <a:ext cx="3971109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Tipos de contratos: Indefinido | Red COE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10B7D33-660D-47D5-A45D-8D4818F80F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9991" y="3201246"/>
            <a:ext cx="664522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198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09398C-2825-4D43-BDED-5C810FD67860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</a:rPr>
              <a:t>ÁREA 2: INCENTIVOS A LA CONTRATACIÓN 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4841F1C-0028-47A4-B714-DEFD0BD1D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02" y="1053738"/>
            <a:ext cx="7508751" cy="497794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AB7D133-B83F-4DA3-A9C9-ECD9B6A02E2A}"/>
              </a:ext>
            </a:extLst>
          </p:cNvPr>
          <p:cNvSpPr/>
          <p:nvPr/>
        </p:nvSpPr>
        <p:spPr>
          <a:xfrm>
            <a:off x="936021" y="562358"/>
            <a:ext cx="4985980" cy="344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solidFill>
                  <a:srgbClr val="242424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ES" sz="1600" u="sng" dirty="0">
                <a:solidFill>
                  <a:srgbClr val="0563C1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Vídeos sobre bonificaciones en la contratación | Red COE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7A121E4-E5F3-4133-B5A5-B49711789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79" y="470676"/>
            <a:ext cx="499915" cy="49991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8226081-E101-4CAD-AFDA-E1F4A3CD8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4172" y="1052795"/>
            <a:ext cx="4273986" cy="120025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DE0B33B-0CF1-4894-A31F-41F044382A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6577" y="2748401"/>
            <a:ext cx="670618" cy="542591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BB60234F-BD94-4EB3-B531-F7ED14418286}"/>
              </a:ext>
            </a:extLst>
          </p:cNvPr>
          <p:cNvSpPr/>
          <p:nvPr/>
        </p:nvSpPr>
        <p:spPr>
          <a:xfrm>
            <a:off x="8177348" y="2661699"/>
            <a:ext cx="3448595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Tipos de bonificaciones para los contratos indefinidos | Red COE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52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09398C-2825-4D43-BDED-5C810FD67860}"/>
              </a:ext>
            </a:extLst>
          </p:cNvPr>
          <p:cNvSpPr txBox="1"/>
          <p:nvPr/>
        </p:nvSpPr>
        <p:spPr>
          <a:xfrm>
            <a:off x="0" y="0"/>
            <a:ext cx="12192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</a:rPr>
              <a:t>ÁREA 3: INFORMACIÓN SOBRE LA CONTRATACIÓN 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6F07D2A-5F2A-4462-8FEA-1B2BB0BEA7B9}"/>
              </a:ext>
            </a:extLst>
          </p:cNvPr>
          <p:cNvSpPr/>
          <p:nvPr/>
        </p:nvSpPr>
        <p:spPr>
          <a:xfrm>
            <a:off x="763763" y="564100"/>
            <a:ext cx="5133328" cy="344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solidFill>
                  <a:srgbClr val="242424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ES" sz="1600" u="sng" dirty="0">
                <a:solidFill>
                  <a:srgbClr val="0563C1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Vídeos sobre la comunicación de la contratación | Red COE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7339DA2-293D-482F-886B-0DFC3C2A50E2}"/>
              </a:ext>
            </a:extLst>
          </p:cNvPr>
          <p:cNvSpPr/>
          <p:nvPr/>
        </p:nvSpPr>
        <p:spPr>
          <a:xfrm>
            <a:off x="3857897" y="2113061"/>
            <a:ext cx="4188823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Información sobre los procesos de comunicación de la contratación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F045F73E-319C-4F28-9974-9B1A3C404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7800" y="2092215"/>
            <a:ext cx="610711" cy="50293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E684835-68B1-4EB3-AAD6-A8CD629D68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856" y="470955"/>
            <a:ext cx="499915" cy="49991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73385A7-BFB8-41CB-8FB6-5B91807B3F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5897" y="513805"/>
            <a:ext cx="4996220" cy="148863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9002CAE6-E54F-4CB2-A230-F71A2A20BE5D}"/>
              </a:ext>
            </a:extLst>
          </p:cNvPr>
          <p:cNvSpPr txBox="1"/>
          <p:nvPr/>
        </p:nvSpPr>
        <p:spPr>
          <a:xfrm>
            <a:off x="0" y="3113314"/>
            <a:ext cx="12192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</a:rPr>
              <a:t>ÁREA 4: IGUALDAD DE TRATO Y OPORTUNIDADES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4A61F66-EF3E-4F21-B022-342BC161E3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0573" y="4013319"/>
            <a:ext cx="6675324" cy="81491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E2BA4847-C8D8-4153-A52F-4480206E6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848" y="3513404"/>
            <a:ext cx="499915" cy="499915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14D38831-BB24-4945-8D64-3655F5D95F44}"/>
              </a:ext>
            </a:extLst>
          </p:cNvPr>
          <p:cNvSpPr/>
          <p:nvPr/>
        </p:nvSpPr>
        <p:spPr>
          <a:xfrm>
            <a:off x="686678" y="3566815"/>
            <a:ext cx="6297237" cy="344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solidFill>
                  <a:srgbClr val="242424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ES" sz="1600" u="sng" dirty="0">
                <a:solidFill>
                  <a:srgbClr val="0563C1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Vídeos sobre igualdad de trato y oportunidades en la empresa | Red COE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550EB7CB-2EAF-442A-9420-A90D739CBD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3193" y="3715980"/>
            <a:ext cx="4764959" cy="1470383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B9FD5528-635E-42AA-85BF-E547CBE42C2C}"/>
              </a:ext>
            </a:extLst>
          </p:cNvPr>
          <p:cNvSpPr/>
          <p:nvPr/>
        </p:nvSpPr>
        <p:spPr>
          <a:xfrm>
            <a:off x="4418511" y="5301342"/>
            <a:ext cx="4093029" cy="923330"/>
          </a:xfrm>
          <a:prstGeom prst="rect">
            <a:avLst/>
          </a:prstGeom>
          <a:gradFill flip="none" rotWithShape="1">
            <a:gsLst>
              <a:gs pos="500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Programa de inserción laboral de personas con discapacidad en el mercado de trabajo | Red COE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A9EBEC2-B75D-47A8-BBD0-281AD571F0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97802" y="5048336"/>
            <a:ext cx="609653" cy="50601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F1A8764-D3FC-41E8-9309-FE20B73A53B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7098" y="1072731"/>
            <a:ext cx="6695254" cy="74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13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6A0C2EB-9A9F-48FD-8EA5-A8F793654258}"/>
              </a:ext>
            </a:extLst>
          </p:cNvPr>
          <p:cNvSpPr txBox="1"/>
          <p:nvPr/>
        </p:nvSpPr>
        <p:spPr>
          <a:xfrm>
            <a:off x="1409651" y="3310046"/>
            <a:ext cx="8000661" cy="8549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80000"/>
              </a:lnSpc>
            </a:pPr>
            <a:r>
              <a:rPr lang="es-ES" sz="5503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21126333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OE">
      <a:dk1>
        <a:sysClr val="windowText" lastClr="000000"/>
      </a:dk1>
      <a:lt1>
        <a:sysClr val="window" lastClr="FFFFFF"/>
      </a:lt1>
      <a:dk2>
        <a:srgbClr val="154481"/>
      </a:dk2>
      <a:lt2>
        <a:srgbClr val="E7E6E6"/>
      </a:lt2>
      <a:accent1>
        <a:srgbClr val="154481"/>
      </a:accent1>
      <a:accent2>
        <a:srgbClr val="D7E5E9"/>
      </a:accent2>
      <a:accent3>
        <a:srgbClr val="E2F2FD"/>
      </a:accent3>
      <a:accent4>
        <a:srgbClr val="BD5417"/>
      </a:accent4>
      <a:accent5>
        <a:srgbClr val="B5B5B5"/>
      </a:accent5>
      <a:accent6>
        <a:srgbClr val="323232"/>
      </a:accent6>
      <a:hlink>
        <a:srgbClr val="E2F2FD"/>
      </a:hlink>
      <a:folHlink>
        <a:srgbClr val="BD541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E">
    <a:dk1>
      <a:sysClr val="windowText" lastClr="000000"/>
    </a:dk1>
    <a:lt1>
      <a:sysClr val="window" lastClr="FFFFFF"/>
    </a:lt1>
    <a:dk2>
      <a:srgbClr val="154481"/>
    </a:dk2>
    <a:lt2>
      <a:srgbClr val="E7E6E6"/>
    </a:lt2>
    <a:accent1>
      <a:srgbClr val="154481"/>
    </a:accent1>
    <a:accent2>
      <a:srgbClr val="D7E5E9"/>
    </a:accent2>
    <a:accent3>
      <a:srgbClr val="E2F2FD"/>
    </a:accent3>
    <a:accent4>
      <a:srgbClr val="BD5417"/>
    </a:accent4>
    <a:accent5>
      <a:srgbClr val="B5B5B5"/>
    </a:accent5>
    <a:accent6>
      <a:srgbClr val="323232"/>
    </a:accent6>
    <a:hlink>
      <a:srgbClr val="E2F2FD"/>
    </a:hlink>
    <a:folHlink>
      <a:srgbClr val="BD541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152</Words>
  <Application>Microsoft Office PowerPoint</Application>
  <PresentationFormat>Panorámica</PresentationFormat>
  <Paragraphs>24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Open Sans</vt:lpstr>
      <vt:lpstr>Open Sans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De La Villa Lozano</dc:creator>
  <cp:lastModifiedBy>Elena Pilar Martínez Bonache</cp:lastModifiedBy>
  <cp:revision>32</cp:revision>
  <dcterms:created xsi:type="dcterms:W3CDTF">2025-07-15T10:00:14Z</dcterms:created>
  <dcterms:modified xsi:type="dcterms:W3CDTF">2026-02-24T11:45:22Z</dcterms:modified>
</cp:coreProperties>
</file>